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CD1E2-C1DE-4DB8-A7B7-049C66591258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62CF5-5F28-408E-8BFA-06485765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7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sberbank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021870" y="44624"/>
            <a:ext cx="37962" cy="6768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-142565" y="-13119"/>
            <a:ext cx="3202397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u="sng" dirty="0" smtClean="0">
                <a:solidFill>
                  <a:srgbClr val="006600"/>
                </a:solidFill>
                <a:latin typeface="+mn-lt"/>
              </a:rPr>
              <a:t>ИНСТРУКЦИЯ </a:t>
            </a:r>
            <a:endParaRPr lang="en-US" sz="1000" b="1" u="sng" dirty="0">
              <a:solidFill>
                <a:srgbClr val="006600"/>
              </a:solidFill>
              <a:latin typeface="+mn-lt"/>
            </a:endParaRPr>
          </a:p>
          <a:p>
            <a:r>
              <a:rPr lang="ru-RU" sz="1000" b="1" u="sng" dirty="0" smtClean="0">
                <a:solidFill>
                  <a:srgbClr val="006600"/>
                </a:solidFill>
                <a:latin typeface="+mn-lt"/>
              </a:rPr>
              <a:t>ПО ОПЛАТЕ УСЛУГ</a:t>
            </a:r>
            <a:r>
              <a:rPr lang="en-US" sz="1000" b="1" u="sng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ru-RU" sz="1000" b="1" u="sng" dirty="0" smtClean="0">
                <a:solidFill>
                  <a:srgbClr val="006600"/>
                </a:solidFill>
                <a:latin typeface="+mn-lt"/>
              </a:rPr>
              <a:t>ПО </a:t>
            </a:r>
            <a:r>
              <a:rPr lang="ru-RU" sz="1000" dirty="0"/>
              <a:t>Q</a:t>
            </a:r>
            <a:r>
              <a:rPr lang="en-US" sz="1000" b="1" u="sng" dirty="0" smtClean="0">
                <a:solidFill>
                  <a:srgbClr val="006600"/>
                </a:solidFill>
                <a:latin typeface="+mn-lt"/>
              </a:rPr>
              <a:t>R</a:t>
            </a:r>
            <a:r>
              <a:rPr lang="ru-RU" sz="1000" b="1" u="sng" dirty="0" smtClean="0">
                <a:solidFill>
                  <a:srgbClr val="006600"/>
                </a:solidFill>
                <a:latin typeface="+mn-lt"/>
              </a:rPr>
              <a:t>-коду ИЛИ ШТРИХ-КОДУ С ИСПОЛЬЗОВАНИЕМ ПЛАТЕЖНЫХ СЕРВИСОВ ПАО СБЕРБАНК</a:t>
            </a:r>
            <a:r>
              <a:rPr lang="en-US" sz="1000" b="1" u="sng" dirty="0" smtClean="0">
                <a:solidFill>
                  <a:srgbClr val="006600"/>
                </a:solidFill>
                <a:latin typeface="+mn-lt"/>
              </a:rPr>
              <a:t> </a:t>
            </a:r>
            <a:endParaRPr lang="ru-RU" sz="1000" b="1" u="sng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212644" y="1398163"/>
            <a:ext cx="2559156" cy="419107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50" dirty="0" smtClean="0">
                <a:latin typeface="+mn-lt"/>
              </a:rPr>
              <a:t>1.Откройте </a:t>
            </a:r>
            <a:r>
              <a:rPr lang="ru-RU" sz="1050" dirty="0">
                <a:latin typeface="+mn-lt"/>
              </a:rPr>
              <a:t>мобильное </a:t>
            </a:r>
            <a:endParaRPr lang="ru-RU" sz="1050" dirty="0" smtClean="0">
              <a:latin typeface="+mn-lt"/>
            </a:endParaRPr>
          </a:p>
          <a:p>
            <a:pPr algn="l"/>
            <a:r>
              <a:rPr lang="ru-RU" sz="1050" dirty="0" smtClean="0">
                <a:latin typeface="+mn-lt"/>
              </a:rPr>
              <a:t>приложение Сбербанк </a:t>
            </a:r>
          </a:p>
          <a:p>
            <a:pPr algn="l"/>
            <a:r>
              <a:rPr lang="ru-RU" sz="1050" dirty="0" smtClean="0">
                <a:latin typeface="+mn-lt"/>
              </a:rPr>
              <a:t>Онлайн </a:t>
            </a:r>
          </a:p>
          <a:p>
            <a:pPr algn="l"/>
            <a:endParaRPr lang="en-US" sz="1050" dirty="0" smtClean="0">
              <a:latin typeface="+mn-lt"/>
            </a:endParaRPr>
          </a:p>
          <a:p>
            <a:pPr algn="l"/>
            <a:endParaRPr lang="ru-RU" sz="1050" dirty="0" smtClean="0">
              <a:latin typeface="+mn-lt"/>
            </a:endParaRPr>
          </a:p>
          <a:p>
            <a:pPr algn="l"/>
            <a:endParaRPr lang="ru-RU" sz="1050" dirty="0" smtClean="0">
              <a:latin typeface="+mn-lt"/>
            </a:endParaRPr>
          </a:p>
          <a:p>
            <a:pPr algn="l"/>
            <a:endParaRPr lang="ru-RU" sz="1050" dirty="0">
              <a:latin typeface="+mn-lt"/>
            </a:endParaRPr>
          </a:p>
          <a:p>
            <a:pPr algn="l"/>
            <a:r>
              <a:rPr lang="ru-RU" sz="1050" dirty="0" smtClean="0">
                <a:latin typeface="+mn-lt"/>
              </a:rPr>
              <a:t>2</a:t>
            </a:r>
            <a:r>
              <a:rPr lang="ru-RU" sz="1050" dirty="0">
                <a:latin typeface="+mn-lt"/>
              </a:rPr>
              <a:t>. В разделе «Платежи» </a:t>
            </a:r>
            <a:r>
              <a:rPr lang="ru-RU" sz="1050" dirty="0" smtClean="0">
                <a:latin typeface="+mn-lt"/>
              </a:rPr>
              <a:t>выберите</a:t>
            </a:r>
            <a:endParaRPr lang="en-US" sz="1050" dirty="0" smtClean="0">
              <a:latin typeface="+mn-lt"/>
            </a:endParaRPr>
          </a:p>
          <a:p>
            <a:pPr algn="l"/>
            <a:r>
              <a:rPr lang="ru-RU" sz="1050" dirty="0" smtClean="0">
                <a:latin typeface="+mn-lt"/>
              </a:rPr>
              <a:t> </a:t>
            </a:r>
            <a:r>
              <a:rPr lang="ru-RU" sz="1050" dirty="0">
                <a:latin typeface="+mn-lt"/>
              </a:rPr>
              <a:t>«Оплата по QR или </a:t>
            </a:r>
            <a:r>
              <a:rPr lang="ru-RU" sz="1050" dirty="0" err="1">
                <a:latin typeface="+mn-lt"/>
              </a:rPr>
              <a:t>штрихкоду</a:t>
            </a:r>
            <a:r>
              <a:rPr lang="ru-RU" sz="1050" dirty="0">
                <a:latin typeface="+mn-lt"/>
              </a:rPr>
              <a:t>» 	</a:t>
            </a:r>
          </a:p>
          <a:p>
            <a:pPr algn="l"/>
            <a:r>
              <a:rPr lang="ru-RU" sz="1050" dirty="0">
                <a:latin typeface="+mn-lt"/>
              </a:rPr>
              <a:t>	</a:t>
            </a:r>
          </a:p>
          <a:p>
            <a:pPr algn="l"/>
            <a:r>
              <a:rPr lang="ru-RU" sz="1050" dirty="0" smtClean="0">
                <a:latin typeface="+mn-lt"/>
              </a:rPr>
              <a:t> </a:t>
            </a:r>
            <a:r>
              <a:rPr lang="ru-RU" sz="1050" dirty="0">
                <a:latin typeface="+mn-lt"/>
              </a:rPr>
              <a:t>3. Отсканируйте QR или </a:t>
            </a:r>
            <a:r>
              <a:rPr lang="ru-RU" sz="1050" dirty="0" err="1">
                <a:latin typeface="+mn-lt"/>
              </a:rPr>
              <a:t>штрихкод</a:t>
            </a:r>
            <a:r>
              <a:rPr lang="ru-RU" sz="1050" dirty="0">
                <a:latin typeface="+mn-lt"/>
              </a:rPr>
              <a:t> на вашей квитанции 	</a:t>
            </a:r>
          </a:p>
          <a:p>
            <a:endParaRPr lang="ru-RU" sz="1050" dirty="0">
              <a:latin typeface="+mn-lt"/>
            </a:endParaRPr>
          </a:p>
          <a:p>
            <a:pPr algn="just"/>
            <a:r>
              <a:rPr lang="ru-RU" sz="1050" dirty="0" smtClean="0">
                <a:latin typeface="+mn-lt"/>
              </a:rPr>
              <a:t> </a:t>
            </a:r>
            <a:r>
              <a:rPr lang="ru-RU" sz="1050" dirty="0">
                <a:latin typeface="+mn-lt"/>
              </a:rPr>
              <a:t>4. Внимательно проверьте реквизиты </a:t>
            </a:r>
            <a:r>
              <a:rPr lang="ru-RU" sz="1050" dirty="0" smtClean="0">
                <a:latin typeface="+mn-lt"/>
              </a:rPr>
              <a:t>платежа. В случае необходимости отредактируйте сумму платежа. </a:t>
            </a:r>
            <a:r>
              <a:rPr lang="ru-RU" sz="1050" dirty="0">
                <a:latin typeface="+mn-lt"/>
              </a:rPr>
              <a:t>После этого нажмите «</a:t>
            </a:r>
            <a:r>
              <a:rPr lang="ru-RU" sz="1050" dirty="0" smtClean="0">
                <a:latin typeface="+mn-lt"/>
              </a:rPr>
              <a:t>Продолжить» и </a:t>
            </a:r>
            <a:r>
              <a:rPr lang="ru-RU" sz="1050" dirty="0">
                <a:latin typeface="+mn-lt"/>
              </a:rPr>
              <a:t>подтвердите платеж. </a:t>
            </a:r>
            <a:endParaRPr lang="ru-RU" sz="1050" dirty="0" smtClean="0">
              <a:latin typeface="+mn-lt"/>
            </a:endParaRPr>
          </a:p>
          <a:p>
            <a:endParaRPr lang="ru-RU" sz="1050" dirty="0">
              <a:latin typeface="+mn-lt"/>
            </a:endParaRPr>
          </a:p>
          <a:p>
            <a:pPr algn="just"/>
            <a:r>
              <a:rPr lang="ru-RU" sz="1050" dirty="0">
                <a:latin typeface="+mn-lt"/>
              </a:rPr>
              <a:t> 5. Ваш платеж исполнен и сохранен в истории операций. В случае необходимости в любое время можно вернуться к реквизитам оплаты или распечатать чек. </a:t>
            </a:r>
            <a:r>
              <a:rPr lang="ru-RU" sz="900" dirty="0"/>
              <a:t>	</a:t>
            </a:r>
          </a:p>
          <a:p>
            <a:pPr algn="l"/>
            <a:endParaRPr lang="ru-RU" sz="900" dirty="0" smtClean="0">
              <a:latin typeface="+mn-lt"/>
            </a:endParaRPr>
          </a:p>
          <a:p>
            <a:pPr algn="l"/>
            <a:r>
              <a:rPr lang="ru-RU" sz="900" b="1" dirty="0" smtClean="0">
                <a:latin typeface="+mn-lt"/>
              </a:rPr>
              <a:t/>
            </a:r>
            <a:br>
              <a:rPr lang="ru-RU" sz="900" b="1" dirty="0" smtClean="0">
                <a:latin typeface="+mn-lt"/>
              </a:rPr>
            </a:br>
            <a:r>
              <a:rPr lang="ru-RU" sz="700" dirty="0" smtClean="0">
                <a:latin typeface="+mn-lt"/>
              </a:rPr>
              <a:t/>
            </a:r>
            <a:br>
              <a:rPr lang="ru-RU" sz="700" dirty="0" smtClean="0">
                <a:latin typeface="+mn-lt"/>
              </a:rPr>
            </a:br>
            <a:endParaRPr lang="ru-RU" sz="10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41" y="692696"/>
            <a:ext cx="2985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6600"/>
                </a:solidFill>
              </a:rPr>
              <a:t>Оплата с помощью</a:t>
            </a:r>
          </a:p>
          <a:p>
            <a:pPr algn="ctr"/>
            <a:r>
              <a:rPr lang="ru-RU" sz="1100" b="1" dirty="0" smtClean="0">
                <a:solidFill>
                  <a:srgbClr val="006600"/>
                </a:solidFill>
              </a:rPr>
              <a:t>Мобильного приложения Сбербанк Онлайн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821" y="5247491"/>
            <a:ext cx="29908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 smtClean="0"/>
              <a:t>*     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700" dirty="0" smtClean="0">
                <a:hlinkClick r:id="rId2"/>
              </a:rPr>
              <a:t>www.sberbank.ru</a:t>
            </a:r>
            <a:r>
              <a:rPr lang="ru-RU" sz="700" dirty="0" smtClean="0"/>
              <a:t>, по телефону справочной службы 8 800 555 55 50 или в отделениях Сбербанка.</a:t>
            </a:r>
            <a:endParaRPr lang="ru-RU" sz="700" dirty="0"/>
          </a:p>
        </p:txBody>
      </p:sp>
      <p:sp>
        <p:nvSpPr>
          <p:cNvPr id="85" name="TextBox 84"/>
          <p:cNvSpPr txBox="1"/>
          <p:nvPr/>
        </p:nvSpPr>
        <p:spPr>
          <a:xfrm>
            <a:off x="107505" y="6381328"/>
            <a:ext cx="2952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  <a:endParaRPr lang="ru-RU" sz="600" dirty="0">
              <a:solidFill>
                <a:srgbClr val="0066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118214" y="44624"/>
            <a:ext cx="37962" cy="6768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2953779" y="-13119"/>
            <a:ext cx="3202397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u="sng" dirty="0">
                <a:solidFill>
                  <a:srgbClr val="006600"/>
                </a:solidFill>
              </a:rPr>
              <a:t>ИНСТРУКЦИЯ </a:t>
            </a:r>
            <a:endParaRPr lang="en-US" sz="1000" b="1" u="sng" dirty="0">
              <a:solidFill>
                <a:srgbClr val="006600"/>
              </a:solidFill>
            </a:endParaRPr>
          </a:p>
          <a:p>
            <a:r>
              <a:rPr lang="ru-RU" sz="1000" b="1" u="sng" dirty="0">
                <a:solidFill>
                  <a:srgbClr val="006600"/>
                </a:solidFill>
              </a:rPr>
              <a:t>ПО ОПЛАТЕ УСЛУГ</a:t>
            </a:r>
            <a:r>
              <a:rPr lang="en-US" sz="1000" b="1" u="sng" dirty="0">
                <a:solidFill>
                  <a:srgbClr val="006600"/>
                </a:solidFill>
              </a:rPr>
              <a:t> </a:t>
            </a:r>
            <a:r>
              <a:rPr lang="ru-RU" sz="1000" b="1" u="sng" dirty="0">
                <a:solidFill>
                  <a:srgbClr val="006600"/>
                </a:solidFill>
              </a:rPr>
              <a:t>ПО </a:t>
            </a:r>
            <a:r>
              <a:rPr lang="ru-RU" sz="1000" dirty="0"/>
              <a:t>Q</a:t>
            </a:r>
            <a:r>
              <a:rPr lang="en-US" sz="1000" b="1" u="sng" dirty="0" smtClean="0">
                <a:solidFill>
                  <a:srgbClr val="006600"/>
                </a:solidFill>
              </a:rPr>
              <a:t>R</a:t>
            </a:r>
            <a:r>
              <a:rPr lang="ru-RU" sz="1000" b="1" u="sng" dirty="0">
                <a:solidFill>
                  <a:srgbClr val="006600"/>
                </a:solidFill>
              </a:rPr>
              <a:t>-коду ИЛИ ШТРИХ-КОДУ С ИСПОЛЬЗОВАНИЕМ ПЛАТЕЖНЫХ СЕРВИСОВ ПАО СБЕРБАНК</a:t>
            </a:r>
            <a:r>
              <a:rPr lang="en-US" sz="1000" b="1" u="sng" dirty="0">
                <a:solidFill>
                  <a:srgbClr val="006600"/>
                </a:solidFill>
              </a:rPr>
              <a:t> </a:t>
            </a:r>
            <a:endParaRPr lang="ru-RU" sz="1000" b="1" u="sng" dirty="0">
              <a:solidFill>
                <a:srgbClr val="006600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308988" y="1398163"/>
            <a:ext cx="2559156" cy="41910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50" dirty="0"/>
              <a:t>1.Откройте мобильное </a:t>
            </a:r>
          </a:p>
          <a:p>
            <a:pPr algn="l"/>
            <a:r>
              <a:rPr lang="ru-RU" sz="1050" dirty="0"/>
              <a:t>приложение Сбербанк Онлайн </a:t>
            </a:r>
          </a:p>
          <a:p>
            <a:pPr algn="l"/>
            <a:endParaRPr lang="en-US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2. В разделе «Платежи» выберите</a:t>
            </a:r>
            <a:endParaRPr lang="en-US" sz="1050" dirty="0"/>
          </a:p>
          <a:p>
            <a:pPr algn="l"/>
            <a:r>
              <a:rPr lang="ru-RU" sz="1050" dirty="0"/>
              <a:t> «Оплата по QR или </a:t>
            </a:r>
            <a:r>
              <a:rPr lang="ru-RU" sz="1050" dirty="0" err="1"/>
              <a:t>штрихкоду</a:t>
            </a:r>
            <a:r>
              <a:rPr lang="ru-RU" sz="1050" dirty="0"/>
              <a:t>» 	</a:t>
            </a:r>
          </a:p>
          <a:p>
            <a:pPr algn="l"/>
            <a:r>
              <a:rPr lang="ru-RU" sz="1050" dirty="0" smtClean="0"/>
              <a:t> </a:t>
            </a:r>
            <a:r>
              <a:rPr lang="ru-RU" sz="1050" dirty="0"/>
              <a:t>3. Отсканируйте QR или </a:t>
            </a:r>
            <a:r>
              <a:rPr lang="ru-RU" sz="1050" dirty="0" err="1"/>
              <a:t>штрихкод</a:t>
            </a:r>
            <a:r>
              <a:rPr lang="ru-RU" sz="1050" dirty="0"/>
              <a:t> на вашей квитанции 	</a:t>
            </a:r>
          </a:p>
          <a:p>
            <a:endParaRPr lang="ru-RU" sz="1050" dirty="0"/>
          </a:p>
          <a:p>
            <a:pPr algn="just"/>
            <a:r>
              <a:rPr lang="ru-RU" sz="1050" dirty="0"/>
              <a:t> 4. Внимательно проверьте реквизиты платежа. В случае необходимости отредактируйте сумму платежа. После этого нажмите «Продолжить» и подтвердите платеж. </a:t>
            </a:r>
          </a:p>
          <a:p>
            <a:endParaRPr lang="ru-RU" sz="1050" dirty="0"/>
          </a:p>
          <a:p>
            <a:pPr algn="just"/>
            <a:r>
              <a:rPr lang="ru-RU" sz="1050" dirty="0"/>
              <a:t> 5. Ваш платеж исполнен и сохранен в истории операций. В случае необходимости в любое время можно вернуться к реквизитам оплаты или распечатать чек. </a:t>
            </a:r>
            <a:r>
              <a:rPr lang="ru-RU" sz="900" dirty="0"/>
              <a:t>	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70585" y="692696"/>
            <a:ext cx="2985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Оплата с помощью</a:t>
            </a:r>
          </a:p>
          <a:p>
            <a:pPr algn="ctr"/>
            <a:r>
              <a:rPr lang="ru-RU" sz="1100" b="1" dirty="0">
                <a:solidFill>
                  <a:srgbClr val="006600"/>
                </a:solidFill>
              </a:rPr>
              <a:t>Мобильного приложения Сбербанк Онлайн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65165" y="5247491"/>
            <a:ext cx="29908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 smtClean="0"/>
              <a:t>*     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700" dirty="0" smtClean="0">
                <a:hlinkClick r:id="rId2"/>
              </a:rPr>
              <a:t>www.sberbank.ru</a:t>
            </a:r>
            <a:r>
              <a:rPr lang="ru-RU" sz="700" dirty="0" smtClean="0"/>
              <a:t>, по телефону справочной службы 8 800 555 55 50 или в отделениях Сбербанка.</a:t>
            </a:r>
            <a:endParaRPr lang="ru-RU" sz="700" dirty="0"/>
          </a:p>
        </p:txBody>
      </p:sp>
      <p:sp>
        <p:nvSpPr>
          <p:cNvPr id="34" name="TextBox 33"/>
          <p:cNvSpPr txBox="1"/>
          <p:nvPr/>
        </p:nvSpPr>
        <p:spPr>
          <a:xfrm>
            <a:off x="3203849" y="6381328"/>
            <a:ext cx="2952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  <a:endParaRPr lang="ru-RU" sz="600" dirty="0">
              <a:solidFill>
                <a:srgbClr val="00660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142550" y="44624"/>
            <a:ext cx="37962" cy="6768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1"/>
          <p:cNvSpPr txBox="1">
            <a:spLocks/>
          </p:cNvSpPr>
          <p:nvPr/>
        </p:nvSpPr>
        <p:spPr>
          <a:xfrm>
            <a:off x="5978115" y="-13119"/>
            <a:ext cx="3202397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u="sng" dirty="0">
                <a:solidFill>
                  <a:srgbClr val="006600"/>
                </a:solidFill>
              </a:rPr>
              <a:t>ИНСТРУКЦИЯ </a:t>
            </a:r>
            <a:endParaRPr lang="en-US" sz="1000" b="1" u="sng" dirty="0">
              <a:solidFill>
                <a:srgbClr val="006600"/>
              </a:solidFill>
            </a:endParaRPr>
          </a:p>
          <a:p>
            <a:r>
              <a:rPr lang="ru-RU" sz="1000" b="1" u="sng" dirty="0">
                <a:solidFill>
                  <a:srgbClr val="006600"/>
                </a:solidFill>
              </a:rPr>
              <a:t>ПО ОПЛАТЕ УСЛУГ</a:t>
            </a:r>
            <a:r>
              <a:rPr lang="en-US" sz="1000" b="1" u="sng" dirty="0">
                <a:solidFill>
                  <a:srgbClr val="006600"/>
                </a:solidFill>
              </a:rPr>
              <a:t> </a:t>
            </a:r>
            <a:r>
              <a:rPr lang="ru-RU" sz="1000" b="1" u="sng" dirty="0">
                <a:solidFill>
                  <a:srgbClr val="006600"/>
                </a:solidFill>
              </a:rPr>
              <a:t>ПО </a:t>
            </a:r>
            <a:r>
              <a:rPr lang="ru-RU" sz="1000" dirty="0"/>
              <a:t>Q</a:t>
            </a:r>
            <a:r>
              <a:rPr lang="en-US" sz="1000" b="1" u="sng" dirty="0" smtClean="0">
                <a:solidFill>
                  <a:srgbClr val="006600"/>
                </a:solidFill>
              </a:rPr>
              <a:t>R</a:t>
            </a:r>
            <a:r>
              <a:rPr lang="ru-RU" sz="1000" b="1" u="sng" dirty="0">
                <a:solidFill>
                  <a:srgbClr val="006600"/>
                </a:solidFill>
              </a:rPr>
              <a:t>-коду ИЛИ ШТРИХ-КОДУ С ИСПОЛЬЗОВАНИЕМ ПЛАТЕЖНЫХ СЕРВИСОВ ПАО СБЕРБАНК</a:t>
            </a:r>
            <a:r>
              <a:rPr lang="en-US" sz="1000" b="1" u="sng" dirty="0">
                <a:solidFill>
                  <a:srgbClr val="006600"/>
                </a:solidFill>
              </a:rPr>
              <a:t> </a:t>
            </a:r>
            <a:endParaRPr lang="ru-RU" sz="1000" b="1" u="sng" dirty="0">
              <a:solidFill>
                <a:srgbClr val="006600"/>
              </a:solidFill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333324" y="1398163"/>
            <a:ext cx="2559156" cy="41910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50" dirty="0"/>
              <a:t>1.Откройте </a:t>
            </a:r>
            <a:r>
              <a:rPr lang="ru-RU" sz="1050" dirty="0" smtClean="0"/>
              <a:t>Мобильное </a:t>
            </a:r>
            <a:endParaRPr lang="ru-RU" sz="1050" dirty="0"/>
          </a:p>
          <a:p>
            <a:pPr algn="l"/>
            <a:r>
              <a:rPr lang="ru-RU" sz="1050" dirty="0"/>
              <a:t>приложение Сбербанк Онлайн </a:t>
            </a:r>
          </a:p>
          <a:p>
            <a:pPr algn="l"/>
            <a:endParaRPr lang="en-US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2. В разделе </a:t>
            </a:r>
            <a:r>
              <a:rPr lang="ru-RU" sz="1050" dirty="0" smtClean="0"/>
              <a:t>«Платежи» выберите</a:t>
            </a:r>
            <a:endParaRPr lang="en-US" sz="1050" dirty="0"/>
          </a:p>
          <a:p>
            <a:pPr algn="l"/>
            <a:r>
              <a:rPr lang="ru-RU" sz="1050" dirty="0"/>
              <a:t> «Оплата по QR или </a:t>
            </a:r>
            <a:r>
              <a:rPr lang="ru-RU" sz="1050" dirty="0" err="1"/>
              <a:t>штрихкоду</a:t>
            </a:r>
            <a:r>
              <a:rPr lang="ru-RU" sz="1050" dirty="0"/>
              <a:t>» 	</a:t>
            </a:r>
          </a:p>
          <a:p>
            <a:pPr algn="l"/>
            <a:r>
              <a:rPr lang="ru-RU" sz="1050" dirty="0" smtClean="0"/>
              <a:t> </a:t>
            </a:r>
            <a:r>
              <a:rPr lang="ru-RU" sz="1050" dirty="0"/>
              <a:t>3. Отсканируйте QR или </a:t>
            </a:r>
            <a:r>
              <a:rPr lang="ru-RU" sz="1050" dirty="0" err="1"/>
              <a:t>штрихкод</a:t>
            </a:r>
            <a:r>
              <a:rPr lang="ru-RU" sz="1050" dirty="0"/>
              <a:t> на вашей квитанции 	</a:t>
            </a:r>
          </a:p>
          <a:p>
            <a:endParaRPr lang="ru-RU" sz="1050" dirty="0"/>
          </a:p>
          <a:p>
            <a:pPr algn="just"/>
            <a:r>
              <a:rPr lang="ru-RU" sz="1050" dirty="0"/>
              <a:t> 4. Внимательно проверьте реквизиты платежа. В случае необходимости отредактируйте сумму платежа. После этого нажмите «Продолжить» и подтвердите платеж. </a:t>
            </a:r>
          </a:p>
          <a:p>
            <a:endParaRPr lang="ru-RU" sz="1050" dirty="0"/>
          </a:p>
          <a:p>
            <a:pPr algn="just"/>
            <a:r>
              <a:rPr lang="ru-RU" sz="1050" dirty="0"/>
              <a:t> 5. Ваш платеж исполнен и сохранен в истории операций. В случае необходимости в любое время можно вернуться к реквизитам оплаты или распечатать чек.</a:t>
            </a:r>
            <a:endParaRPr lang="ru-RU" sz="105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94921" y="692696"/>
            <a:ext cx="2985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6600"/>
                </a:solidFill>
              </a:rPr>
              <a:t>Оплата с помощью</a:t>
            </a:r>
          </a:p>
          <a:p>
            <a:pPr algn="ctr"/>
            <a:r>
              <a:rPr lang="ru-RU" sz="1100" b="1" dirty="0">
                <a:solidFill>
                  <a:srgbClr val="006600"/>
                </a:solidFill>
              </a:rPr>
              <a:t>Мобильного приложения Сбербанк Онлайн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89501" y="5247491"/>
            <a:ext cx="29908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700" dirty="0" smtClean="0"/>
              <a:t>*     Доступ к интернет-банку и мобильному приложению «Сбербанк Онлайн» предоставляется всем клиентам - держателям международных банковских карт Сбербанка (за исключением корпоративных карт), подключенных к услуге «Мобильный банк». Воспользоваться интернет-банком и мобильным приложением «Сбербанк Онлайн» возможно при наличии доступа в Интернет. В отношении информационной продукции без ограничений по возрасту. Подробную информацию  об услуге возможно получить на сайте </a:t>
            </a:r>
            <a:r>
              <a:rPr lang="en-US" sz="700" dirty="0" smtClean="0">
                <a:hlinkClick r:id="rId2"/>
              </a:rPr>
              <a:t>www.sberbank.ru</a:t>
            </a:r>
            <a:r>
              <a:rPr lang="ru-RU" sz="700" dirty="0" smtClean="0"/>
              <a:t>, по телефону справочной службы 8 800 555 55 50 или в отделениях Сбербанка.</a:t>
            </a:r>
            <a:endParaRPr lang="ru-RU" sz="700" dirty="0"/>
          </a:p>
        </p:txBody>
      </p:sp>
      <p:sp>
        <p:nvSpPr>
          <p:cNvPr id="61" name="TextBox 60"/>
          <p:cNvSpPr txBox="1"/>
          <p:nvPr/>
        </p:nvSpPr>
        <p:spPr>
          <a:xfrm>
            <a:off x="6228185" y="6381328"/>
            <a:ext cx="2952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solidFill>
                  <a:srgbClr val="006600"/>
                </a:solidFill>
              </a:rPr>
              <a:t>ПАО Сбербанк. Генеральная лицензия Банка России на осуществление банковских операций № 1481 от 11.08.2015 г. </a:t>
            </a:r>
            <a:endParaRPr lang="ru-RU" sz="600" dirty="0">
              <a:solidFill>
                <a:srgbClr val="0066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82" y="1444969"/>
            <a:ext cx="68911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140" y="1444895"/>
            <a:ext cx="6889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72" y="1398163"/>
            <a:ext cx="6889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6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154524" y="2908361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u="sng" dirty="0" smtClean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 smtClean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353253" y="1700808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00" b="1" dirty="0"/>
          </a:p>
          <a:p>
            <a:r>
              <a:rPr lang="ru-RU" sz="300" dirty="0"/>
              <a:t>                   </a:t>
            </a:r>
            <a:endParaRPr lang="ru-RU" sz="500" dirty="0"/>
          </a:p>
          <a:p>
            <a:pPr marL="228600" indent="-228600" algn="l">
              <a:buAutoNum type="arabicPeriod"/>
            </a:pPr>
            <a:r>
              <a:rPr lang="ru-RU" sz="1050" dirty="0"/>
              <a:t>Выберите в меню раздел </a:t>
            </a:r>
          </a:p>
          <a:p>
            <a:pPr algn="l"/>
            <a:r>
              <a:rPr lang="ru-RU" sz="1050" dirty="0"/>
              <a:t>«Оплата услуг </a:t>
            </a:r>
            <a:r>
              <a:rPr lang="ru-RU" sz="1050" dirty="0" smtClean="0"/>
              <a:t>сканированием </a:t>
            </a:r>
          </a:p>
          <a:p>
            <a:pPr algn="l"/>
            <a:r>
              <a:rPr lang="ru-RU" sz="1050" dirty="0" smtClean="0"/>
              <a:t> штрих-кода»</a:t>
            </a:r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 </a:t>
            </a:r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2. Поднесите штрих-код  на квитанции к считывателю</a:t>
            </a:r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just"/>
            <a:r>
              <a:rPr lang="ru-RU" sz="1050" dirty="0"/>
              <a:t>3. Внимательно проверьте реквизиты платежа. В случае необходимости отредактируйте сумму платежа. После этого нажмите </a:t>
            </a:r>
            <a:r>
              <a:rPr lang="ru-RU" sz="1050" dirty="0" smtClean="0"/>
              <a:t>«Далее» </a:t>
            </a:r>
            <a:r>
              <a:rPr lang="ru-RU" sz="1050" dirty="0"/>
              <a:t>и подтвердите платеж. </a:t>
            </a:r>
          </a:p>
          <a:p>
            <a:pPr algn="l"/>
            <a:r>
              <a:rPr lang="ru-RU" sz="1050" dirty="0"/>
              <a:t>4. Возьмите чеки подтверждающие данную операцию</a:t>
            </a:r>
            <a:r>
              <a:rPr lang="ru-RU" sz="1000" dirty="0"/>
              <a:t>.</a:t>
            </a:r>
          </a:p>
          <a:p>
            <a:pPr algn="l"/>
            <a:endParaRPr lang="ru-RU" sz="1050" dirty="0"/>
          </a:p>
          <a:p>
            <a:pPr algn="l"/>
            <a:r>
              <a:rPr lang="ru-RU" sz="1050" b="1" dirty="0"/>
              <a:t>В</a:t>
            </a:r>
            <a:r>
              <a:rPr lang="ru-RU" sz="1000" b="1" dirty="0"/>
              <a:t>ажно! В случае отсутствия возможности совершить оплату с использованием штрих-кода, оплатить услуги можно другим удобным для Вас способом.</a:t>
            </a:r>
          </a:p>
          <a:p>
            <a:pPr algn="l"/>
            <a:endParaRPr lang="ru-RU" sz="1000" b="1" dirty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r>
              <a:rPr lang="ru-RU" sz="600" dirty="0">
                <a:latin typeface="+mn-lt"/>
              </a:rPr>
              <a:t> </a:t>
            </a:r>
            <a:r>
              <a:rPr lang="ru-RU" sz="600" dirty="0" smtClean="0">
                <a:latin typeface="+mn-lt"/>
              </a:rPr>
              <a:t>                  </a:t>
            </a:r>
            <a:br>
              <a:rPr lang="ru-RU" sz="600" dirty="0" smtClean="0">
                <a:latin typeface="+mn-lt"/>
              </a:rPr>
            </a:br>
            <a:endParaRPr lang="ru-RU" sz="600" b="1" dirty="0">
              <a:latin typeface="+mn-lt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29547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94921" y="980728"/>
            <a:ext cx="29855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6600"/>
                </a:solidFill>
              </a:rPr>
              <a:t>Оплата через устройство самообслуживания Сбербанка наличными деньгами </a:t>
            </a:r>
            <a:r>
              <a:rPr lang="ru-RU" sz="1050" b="1" dirty="0" smtClean="0">
                <a:solidFill>
                  <a:srgbClr val="006600"/>
                </a:solidFill>
              </a:rPr>
              <a:t>или </a:t>
            </a:r>
            <a:r>
              <a:rPr lang="ru-RU" sz="1050" b="1" dirty="0">
                <a:solidFill>
                  <a:srgbClr val="006600"/>
                </a:solidFill>
              </a:rPr>
              <a:t>с банковской карты </a:t>
            </a: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6303442" y="-27384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50" b="1" u="sng" dirty="0">
                <a:solidFill>
                  <a:srgbClr val="006600"/>
                </a:solidFill>
              </a:rPr>
              <a:t>ИНСТРУКЦИЯ </a:t>
            </a:r>
            <a:endParaRPr lang="en-US" sz="1050" b="1" u="sng" dirty="0">
              <a:solidFill>
                <a:srgbClr val="006600"/>
              </a:solidFill>
            </a:endParaRPr>
          </a:p>
          <a:p>
            <a:r>
              <a:rPr lang="ru-RU" sz="1050" b="1" u="sng" dirty="0">
                <a:solidFill>
                  <a:srgbClr val="006600"/>
                </a:solidFill>
              </a:rPr>
              <a:t>ПО ОПЛАТЕ УСЛУГ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r>
              <a:rPr lang="ru-RU" sz="1050" b="1" u="sng">
                <a:solidFill>
                  <a:srgbClr val="006600"/>
                </a:solidFill>
              </a:rPr>
              <a:t>ПО </a:t>
            </a:r>
            <a:r>
              <a:rPr lang="ru-RU" sz="1050"/>
              <a:t>Q</a:t>
            </a:r>
            <a:r>
              <a:rPr lang="en-US" sz="1050" b="1" u="sng" smtClean="0">
                <a:solidFill>
                  <a:srgbClr val="006600"/>
                </a:solidFill>
              </a:rPr>
              <a:t>R</a:t>
            </a:r>
            <a:r>
              <a:rPr lang="ru-RU" sz="1050" b="1" u="sng" dirty="0">
                <a:solidFill>
                  <a:srgbClr val="006600"/>
                </a:solidFill>
              </a:rPr>
              <a:t>-коду ИЛИ ШТРИХ-КОДУ С ИСПОЛЬЗОВАНИЕМ ПЛАТЕЖНЫХ СЕРВИСОВ ПАО СБЕРБАНК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endParaRPr lang="ru-RU" sz="1050" b="1" u="sng" dirty="0">
              <a:solidFill>
                <a:srgbClr val="0066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766" y="1595994"/>
            <a:ext cx="728851" cy="175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Заголовок 1"/>
          <p:cNvSpPr txBox="1">
            <a:spLocks/>
          </p:cNvSpPr>
          <p:nvPr/>
        </p:nvSpPr>
        <p:spPr>
          <a:xfrm>
            <a:off x="2123728" y="2849414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u="sng" dirty="0" smtClean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 smtClean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322457" y="1700808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00" b="1" dirty="0"/>
          </a:p>
          <a:p>
            <a:r>
              <a:rPr lang="ru-RU" sz="300" dirty="0"/>
              <a:t>                   </a:t>
            </a:r>
            <a:endParaRPr lang="ru-RU" sz="500" dirty="0"/>
          </a:p>
          <a:p>
            <a:pPr marL="228600" indent="-228600" algn="l">
              <a:buAutoNum type="arabicPeriod"/>
            </a:pPr>
            <a:r>
              <a:rPr lang="ru-RU" sz="1050" dirty="0"/>
              <a:t>Выберите в меню раздел </a:t>
            </a:r>
          </a:p>
          <a:p>
            <a:pPr algn="l"/>
            <a:r>
              <a:rPr lang="ru-RU" sz="1050" dirty="0"/>
              <a:t>«Оплата услуг </a:t>
            </a:r>
            <a:r>
              <a:rPr lang="ru-RU" sz="1050" dirty="0" smtClean="0"/>
              <a:t>сканированием </a:t>
            </a:r>
          </a:p>
          <a:p>
            <a:pPr algn="l"/>
            <a:r>
              <a:rPr lang="ru-RU" sz="1050" dirty="0" smtClean="0"/>
              <a:t> штрих-кода»</a:t>
            </a:r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 </a:t>
            </a:r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r>
              <a:rPr lang="ru-RU" sz="1050" dirty="0"/>
              <a:t>2. Поднесите штрих-код  на квитанции к считывателю</a:t>
            </a:r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/>
          </a:p>
          <a:p>
            <a:pPr algn="l"/>
            <a:endParaRPr lang="ru-RU" sz="1050" dirty="0" smtClean="0"/>
          </a:p>
          <a:p>
            <a:pPr algn="just"/>
            <a:r>
              <a:rPr lang="ru-RU" sz="1050" dirty="0" smtClean="0"/>
              <a:t>3</a:t>
            </a:r>
            <a:r>
              <a:rPr lang="ru-RU" sz="1050" dirty="0"/>
              <a:t>. Внимательно проверьте реквизиты платежа. В случае необходимости отредактируйте сумму платежа. После этого нажмите </a:t>
            </a:r>
            <a:r>
              <a:rPr lang="ru-RU" sz="1050" dirty="0" smtClean="0"/>
              <a:t>«Далее» </a:t>
            </a:r>
            <a:r>
              <a:rPr lang="ru-RU" sz="1050" dirty="0"/>
              <a:t>и подтвердите платеж. </a:t>
            </a:r>
          </a:p>
          <a:p>
            <a:pPr algn="l"/>
            <a:r>
              <a:rPr lang="ru-RU" sz="1050" dirty="0"/>
              <a:t>4. Возьмите чеки подтверждающие данную операцию</a:t>
            </a:r>
            <a:r>
              <a:rPr lang="ru-RU" sz="1000" dirty="0"/>
              <a:t>.</a:t>
            </a:r>
          </a:p>
          <a:p>
            <a:pPr algn="l"/>
            <a:endParaRPr lang="ru-RU" sz="1050" dirty="0"/>
          </a:p>
          <a:p>
            <a:pPr algn="l"/>
            <a:r>
              <a:rPr lang="ru-RU" sz="1050" b="1" dirty="0"/>
              <a:t>В</a:t>
            </a:r>
            <a:r>
              <a:rPr lang="ru-RU" sz="1000" b="1" dirty="0"/>
              <a:t>ажно! В случае отсутствия возможности совершить оплату с использованием штрих-кода, оплатить услуги можно другим удобным для Вас способом.</a:t>
            </a: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r>
              <a:rPr lang="ru-RU" sz="600" dirty="0">
                <a:latin typeface="+mn-lt"/>
              </a:rPr>
              <a:t> </a:t>
            </a:r>
            <a:r>
              <a:rPr lang="ru-RU" sz="600" dirty="0" smtClean="0">
                <a:latin typeface="+mn-lt"/>
              </a:rPr>
              <a:t>                  </a:t>
            </a:r>
            <a:br>
              <a:rPr lang="ru-RU" sz="600" dirty="0" smtClean="0">
                <a:latin typeface="+mn-lt"/>
              </a:rPr>
            </a:br>
            <a:endParaRPr lang="ru-RU" sz="600" b="1" dirty="0">
              <a:latin typeface="+mn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64125" y="980728"/>
            <a:ext cx="29855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6600"/>
                </a:solidFill>
              </a:rPr>
              <a:t>Оплата через устройство самообслуживания Сбербанка наличными деньгами </a:t>
            </a:r>
            <a:r>
              <a:rPr lang="ru-RU" sz="1050" b="1" dirty="0" smtClean="0">
                <a:solidFill>
                  <a:srgbClr val="006600"/>
                </a:solidFill>
              </a:rPr>
              <a:t>или </a:t>
            </a:r>
            <a:r>
              <a:rPr lang="ru-RU" sz="1050" b="1" dirty="0">
                <a:solidFill>
                  <a:srgbClr val="006600"/>
                </a:solidFill>
              </a:rPr>
              <a:t>с банковской карты </a:t>
            </a: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3272646" y="-27384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50" b="1" u="sng" dirty="0">
                <a:solidFill>
                  <a:srgbClr val="006600"/>
                </a:solidFill>
              </a:rPr>
              <a:t>ИНСТРУКЦИЯ </a:t>
            </a:r>
            <a:endParaRPr lang="en-US" sz="1050" b="1" u="sng" dirty="0">
              <a:solidFill>
                <a:srgbClr val="006600"/>
              </a:solidFill>
            </a:endParaRPr>
          </a:p>
          <a:p>
            <a:r>
              <a:rPr lang="ru-RU" sz="1050" b="1" u="sng" dirty="0">
                <a:solidFill>
                  <a:srgbClr val="006600"/>
                </a:solidFill>
              </a:rPr>
              <a:t>ПО ОПЛАТЕ УСЛУГ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r>
              <a:rPr lang="ru-RU" sz="1050" b="1" u="sng" dirty="0">
                <a:solidFill>
                  <a:srgbClr val="006600"/>
                </a:solidFill>
              </a:rPr>
              <a:t>ПО </a:t>
            </a:r>
            <a:r>
              <a:rPr lang="ru-RU" sz="1050" dirty="0"/>
              <a:t>Q</a:t>
            </a:r>
            <a:r>
              <a:rPr lang="en-US" sz="1050" b="1" u="sng" dirty="0" smtClean="0">
                <a:solidFill>
                  <a:srgbClr val="006600"/>
                </a:solidFill>
              </a:rPr>
              <a:t>R</a:t>
            </a:r>
            <a:r>
              <a:rPr lang="ru-RU" sz="1050" b="1" u="sng" dirty="0">
                <a:solidFill>
                  <a:srgbClr val="006600"/>
                </a:solidFill>
              </a:rPr>
              <a:t>-коду ИЛИ ШТРИХ-КОДУ С ИСПОЛЬЗОВАНИЕМ ПЛАТЕЖНЫХ СЕРВИСОВ ПАО СБЕРБАНК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endParaRPr lang="ru-RU" sz="1050" b="1" u="sng" dirty="0">
              <a:solidFill>
                <a:srgbClr val="006600"/>
              </a:solidFill>
            </a:endParaRP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16" y="1592546"/>
            <a:ext cx="728851" cy="175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Заголовок 1"/>
          <p:cNvSpPr txBox="1">
            <a:spLocks/>
          </p:cNvSpPr>
          <p:nvPr/>
        </p:nvSpPr>
        <p:spPr>
          <a:xfrm>
            <a:off x="-900609" y="2913921"/>
            <a:ext cx="2062965" cy="2163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dirty="0">
              <a:latin typeface="+mn-lt"/>
            </a:endParaRPr>
          </a:p>
          <a:p>
            <a:pPr algn="l"/>
            <a:endParaRPr lang="ru-RU" sz="600" dirty="0" smtClean="0">
              <a:latin typeface="+mn-lt"/>
            </a:endParaRPr>
          </a:p>
          <a:p>
            <a:pPr algn="l"/>
            <a:endParaRPr lang="ru-RU" sz="600" u="sng" dirty="0" smtClean="0">
              <a:latin typeface="+mn-lt"/>
            </a:endParaRPr>
          </a:p>
          <a:p>
            <a:pPr algn="l"/>
            <a:endParaRPr lang="ru-RU" sz="600" b="1" dirty="0">
              <a:latin typeface="+mn-lt"/>
            </a:endParaRPr>
          </a:p>
          <a:p>
            <a:pPr algn="l"/>
            <a:endParaRPr lang="ru-RU" sz="600" u="sng" dirty="0" smtClean="0"/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370129" y="1700808"/>
            <a:ext cx="2505964" cy="5472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" dirty="0" smtClean="0">
                <a:latin typeface="+mn-lt"/>
              </a:rPr>
              <a:t>                  </a:t>
            </a:r>
            <a:endParaRPr lang="ru-RU" sz="800" dirty="0"/>
          </a:p>
          <a:p>
            <a:pPr marL="228600" indent="-228600" algn="l">
              <a:buAutoNum type="arabicPeriod"/>
            </a:pPr>
            <a:r>
              <a:rPr lang="ru-RU" sz="1050" dirty="0" smtClean="0"/>
              <a:t>Выберите </a:t>
            </a:r>
            <a:r>
              <a:rPr lang="ru-RU" sz="1050" dirty="0"/>
              <a:t>в меню раздел </a:t>
            </a:r>
            <a:endParaRPr lang="ru-RU" sz="1050" dirty="0" smtClean="0"/>
          </a:p>
          <a:p>
            <a:pPr algn="l"/>
            <a:r>
              <a:rPr lang="ru-RU" sz="1050" dirty="0" smtClean="0"/>
              <a:t>«</a:t>
            </a:r>
            <a:r>
              <a:rPr lang="ru-RU" sz="1050" dirty="0"/>
              <a:t>Оплата </a:t>
            </a:r>
            <a:r>
              <a:rPr lang="ru-RU" sz="1050" dirty="0" smtClean="0"/>
              <a:t>услуг сканированием</a:t>
            </a:r>
          </a:p>
          <a:p>
            <a:pPr algn="l"/>
            <a:r>
              <a:rPr lang="ru-RU" sz="1050" dirty="0" smtClean="0"/>
              <a:t> штрих-кода»</a:t>
            </a:r>
          </a:p>
          <a:p>
            <a:pPr algn="l"/>
            <a:endParaRPr lang="ru-RU" sz="1050" dirty="0"/>
          </a:p>
          <a:p>
            <a:pPr algn="l"/>
            <a:endParaRPr lang="ru-RU" sz="1050" dirty="0" smtClean="0"/>
          </a:p>
          <a:p>
            <a:pPr algn="l"/>
            <a:endParaRPr lang="ru-RU" sz="1050" dirty="0"/>
          </a:p>
          <a:p>
            <a:pPr algn="l"/>
            <a:endParaRPr lang="ru-RU" sz="1050" dirty="0" smtClean="0"/>
          </a:p>
          <a:p>
            <a:pPr algn="l"/>
            <a:endParaRPr lang="ru-RU" sz="1050" dirty="0"/>
          </a:p>
          <a:p>
            <a:pPr algn="l"/>
            <a:r>
              <a:rPr lang="ru-RU" sz="1050" dirty="0" smtClean="0"/>
              <a:t> </a:t>
            </a:r>
          </a:p>
          <a:p>
            <a:pPr algn="l"/>
            <a:endParaRPr lang="ru-RU" sz="1050" dirty="0" smtClean="0"/>
          </a:p>
          <a:p>
            <a:pPr algn="l"/>
            <a:endParaRPr lang="ru-RU" sz="1050" dirty="0"/>
          </a:p>
          <a:p>
            <a:pPr algn="l"/>
            <a:r>
              <a:rPr lang="ru-RU" sz="1050" dirty="0" smtClean="0"/>
              <a:t>2. Поднесите штрих-код  на квитанции</a:t>
            </a:r>
            <a:r>
              <a:rPr lang="ru-RU" sz="1050" dirty="0"/>
              <a:t> </a:t>
            </a:r>
            <a:r>
              <a:rPr lang="ru-RU" sz="1050" dirty="0" smtClean="0"/>
              <a:t>к считывателю</a:t>
            </a:r>
          </a:p>
          <a:p>
            <a:pPr algn="l"/>
            <a:endParaRPr lang="ru-RU" sz="1050" dirty="0"/>
          </a:p>
          <a:p>
            <a:pPr algn="l"/>
            <a:endParaRPr lang="ru-RU" sz="1050" dirty="0" smtClean="0"/>
          </a:p>
          <a:p>
            <a:pPr algn="l"/>
            <a:endParaRPr lang="ru-RU" sz="1050" dirty="0"/>
          </a:p>
          <a:p>
            <a:pPr algn="l"/>
            <a:endParaRPr lang="ru-RU" sz="1050" dirty="0" smtClean="0"/>
          </a:p>
          <a:p>
            <a:pPr algn="l"/>
            <a:endParaRPr lang="ru-RU" sz="1050" dirty="0"/>
          </a:p>
          <a:p>
            <a:pPr algn="just"/>
            <a:r>
              <a:rPr lang="ru-RU" sz="1050" dirty="0" smtClean="0"/>
              <a:t>3.</a:t>
            </a:r>
            <a:r>
              <a:rPr lang="ru-RU" sz="1050" dirty="0"/>
              <a:t> Внимательно проверьте реквизиты платежа. В случае необходимости отредактируйте сумму платежа. После этого нажмите </a:t>
            </a:r>
            <a:r>
              <a:rPr lang="ru-RU" sz="1050" dirty="0" smtClean="0"/>
              <a:t>«Далее» </a:t>
            </a:r>
            <a:r>
              <a:rPr lang="ru-RU" sz="1050" dirty="0"/>
              <a:t>и подтвердите платеж. </a:t>
            </a:r>
            <a:endParaRPr lang="ru-RU" sz="1050" dirty="0" smtClean="0"/>
          </a:p>
          <a:p>
            <a:pPr algn="l"/>
            <a:r>
              <a:rPr lang="ru-RU" sz="1050" dirty="0" smtClean="0"/>
              <a:t>4. Возьмите чеки подтверждающие данную операцию</a:t>
            </a:r>
            <a:r>
              <a:rPr lang="ru-RU" sz="1000" dirty="0" smtClean="0"/>
              <a:t>.</a:t>
            </a:r>
            <a:endParaRPr lang="ru-RU" sz="1000" dirty="0"/>
          </a:p>
          <a:p>
            <a:pPr algn="l"/>
            <a:endParaRPr lang="ru-RU" sz="1050" dirty="0" smtClean="0"/>
          </a:p>
          <a:p>
            <a:pPr algn="l"/>
            <a:r>
              <a:rPr lang="ru-RU" sz="1050" b="1" dirty="0" smtClean="0"/>
              <a:t>В</a:t>
            </a:r>
            <a:r>
              <a:rPr lang="ru-RU" sz="1000" b="1" dirty="0" smtClean="0"/>
              <a:t>ажно! В случае отсутствия возможности совершить оплату с использованием штрих-кода, оплатить услуги можно другим удобным для Вас способом.</a:t>
            </a:r>
            <a:endParaRPr lang="ru-RU" sz="1000" b="1" dirty="0"/>
          </a:p>
          <a:p>
            <a:pPr algn="l"/>
            <a:endParaRPr lang="ru-RU" sz="1050" b="1" dirty="0" smtClean="0">
              <a:latin typeface="+mn-lt"/>
            </a:endParaRPr>
          </a:p>
          <a:p>
            <a:pPr algn="l"/>
            <a:endParaRPr lang="ru-RU" sz="1050" b="1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9789" y="980728"/>
            <a:ext cx="29855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6600"/>
                </a:solidFill>
              </a:rPr>
              <a:t>Оплата через устройство самообслуживания Сбербанка наличными деньгами или с банковской карты </a:t>
            </a:r>
          </a:p>
        </p:txBody>
      </p:sp>
      <p:sp>
        <p:nvSpPr>
          <p:cNvPr id="84" name="Заголовок 1"/>
          <p:cNvSpPr txBox="1">
            <a:spLocks/>
          </p:cNvSpPr>
          <p:nvPr/>
        </p:nvSpPr>
        <p:spPr>
          <a:xfrm>
            <a:off x="248310" y="-27384"/>
            <a:ext cx="2627783" cy="9218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50" b="1" u="sng" dirty="0">
                <a:solidFill>
                  <a:srgbClr val="006600"/>
                </a:solidFill>
              </a:rPr>
              <a:t>ИНСТРУКЦИЯ </a:t>
            </a:r>
            <a:endParaRPr lang="en-US" sz="1050" b="1" u="sng" dirty="0">
              <a:solidFill>
                <a:srgbClr val="006600"/>
              </a:solidFill>
            </a:endParaRPr>
          </a:p>
          <a:p>
            <a:r>
              <a:rPr lang="ru-RU" sz="1050" b="1" u="sng" dirty="0">
                <a:solidFill>
                  <a:srgbClr val="006600"/>
                </a:solidFill>
              </a:rPr>
              <a:t>ПО ОПЛАТЕ УСЛУГ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r>
              <a:rPr lang="ru-RU" sz="1050" b="1" u="sng" dirty="0">
                <a:solidFill>
                  <a:srgbClr val="006600"/>
                </a:solidFill>
              </a:rPr>
              <a:t>ПО </a:t>
            </a:r>
            <a:r>
              <a:rPr lang="ru-RU" sz="1050" dirty="0"/>
              <a:t>Q</a:t>
            </a:r>
            <a:r>
              <a:rPr lang="en-US" sz="1050" b="1" u="sng" dirty="0" smtClean="0">
                <a:solidFill>
                  <a:srgbClr val="006600"/>
                </a:solidFill>
              </a:rPr>
              <a:t>R</a:t>
            </a:r>
            <a:r>
              <a:rPr lang="ru-RU" sz="1050" b="1" u="sng" dirty="0">
                <a:solidFill>
                  <a:srgbClr val="006600"/>
                </a:solidFill>
              </a:rPr>
              <a:t>-коду ИЛИ ШТРИХ-КОДУ С ИСПОЛЬЗОВАНИЕМ ПЛАТЕЖНЫХ СЕРВИСОВ ПАО СБЕРБАНК</a:t>
            </a:r>
            <a:r>
              <a:rPr lang="en-US" sz="1050" b="1" u="sng" dirty="0">
                <a:solidFill>
                  <a:srgbClr val="006600"/>
                </a:solidFill>
              </a:rPr>
              <a:t> </a:t>
            </a:r>
            <a:endParaRPr lang="ru-RU" sz="1050" b="1" u="sng" dirty="0">
              <a:solidFill>
                <a:srgbClr val="006600"/>
              </a:solidFill>
            </a:endParaRPr>
          </a:p>
        </p:txBody>
      </p: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335" y="1595994"/>
            <a:ext cx="672952" cy="161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9" y="2358499"/>
            <a:ext cx="795526" cy="52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9" y="2931017"/>
            <a:ext cx="1143119" cy="56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96" y="3963148"/>
            <a:ext cx="1265681" cy="68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192" y="2453991"/>
            <a:ext cx="807913" cy="5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47" y="2371785"/>
            <a:ext cx="762645" cy="49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946" y="2991706"/>
            <a:ext cx="1097986" cy="54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192" y="3038785"/>
            <a:ext cx="1126900" cy="56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961" y="3987015"/>
            <a:ext cx="1178635" cy="63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192" y="3987015"/>
            <a:ext cx="1132075" cy="60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5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</TotalTime>
  <Words>734</Words>
  <Application>Microsoft Office PowerPoint</Application>
  <PresentationFormat>Экран (4:3)</PresentationFormat>
  <Paragraphs>164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ЛИЧНОМ КАБИНЕТЕ СБЕРБАНК ОНЛАЙН  НАЖМИТЕ ПЕРЕВОДЫ И ПЛАТЕЖИ  ВЫБЕРИТЕ ЖКХ И ДОМАШНИЙ ТЕЛЕФОН  ВЫБЕРИТЕ КВАРТПЛАТА  ВЫБЕРИТЕ КАССА РКЦ  ВЫБЕРИТЕ КАССА РКЦ В СООТВЕТСТВИИ С ГОРОДОМ ОПЛАТЫ  ВЫБЕРИТЕ (КАРТУ СПИСАНИЯ) ОПЛАТА С…  ВВЕДИТЕ                                              И НАЖМИТЕ  ЛИЦЕВОЙ СЧЁТ                                  ПРОДОЛЖИТЬ</dc:title>
  <dc:creator>Одинцова Ангелина Васильевна</dc:creator>
  <cp:lastModifiedBy>Ковалева Ольга Сергеевна</cp:lastModifiedBy>
  <cp:revision>66</cp:revision>
  <cp:lastPrinted>2019-06-27T10:53:29Z</cp:lastPrinted>
  <dcterms:created xsi:type="dcterms:W3CDTF">2016-02-19T11:19:41Z</dcterms:created>
  <dcterms:modified xsi:type="dcterms:W3CDTF">2019-06-27T10:53:57Z</dcterms:modified>
</cp:coreProperties>
</file>