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FF66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29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07.08.2018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07.08.2018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07.08.2018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07.08.2018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berbank.ru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Прямая соединительная линия 5"/>
          <p:cNvCxnSpPr/>
          <p:nvPr/>
        </p:nvCxnSpPr>
        <p:spPr>
          <a:xfrm>
            <a:off x="3021870" y="44624"/>
            <a:ext cx="37962" cy="676875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Заголовок 1"/>
          <p:cNvSpPr txBox="1">
            <a:spLocks/>
          </p:cNvSpPr>
          <p:nvPr/>
        </p:nvSpPr>
        <p:spPr>
          <a:xfrm>
            <a:off x="144017" y="-13119"/>
            <a:ext cx="2627783" cy="92183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200" b="1" dirty="0">
                <a:solidFill>
                  <a:srgbClr val="006600"/>
                </a:solidFill>
                <a:latin typeface="+mn-lt"/>
              </a:rPr>
              <a:t>ИНСТРУКЦИЯ </a:t>
            </a:r>
            <a:endParaRPr lang="en-US" sz="1200" b="1" dirty="0">
              <a:solidFill>
                <a:srgbClr val="006600"/>
              </a:solidFill>
              <a:latin typeface="+mn-lt"/>
            </a:endParaRPr>
          </a:p>
          <a:p>
            <a:r>
              <a:rPr lang="ru-RU" sz="1050" b="1" dirty="0">
                <a:solidFill>
                  <a:srgbClr val="006600"/>
                </a:solidFill>
                <a:latin typeface="+mn-lt"/>
              </a:rPr>
              <a:t>ПО ОПЛАТЕ УСЛУГ С ИСПОЛЬЗОВАНИЕМ ПЛАТЕЖНЫХ СЕРВИСОВ ПАО СБЕРБАНК</a:t>
            </a:r>
            <a:r>
              <a:rPr lang="en-US" sz="1050" b="1" dirty="0">
                <a:solidFill>
                  <a:srgbClr val="006600"/>
                </a:solidFill>
                <a:latin typeface="+mn-lt"/>
              </a:rPr>
              <a:t> </a:t>
            </a:r>
            <a:endParaRPr lang="ru-RU" sz="1050" b="1" dirty="0">
              <a:solidFill>
                <a:srgbClr val="006600"/>
              </a:solidFill>
              <a:latin typeface="+mn-lt"/>
            </a:endParaRPr>
          </a:p>
        </p:txBody>
      </p:sp>
      <p:sp>
        <p:nvSpPr>
          <p:cNvPr id="47" name="Заголовок 1"/>
          <p:cNvSpPr txBox="1">
            <a:spLocks/>
          </p:cNvSpPr>
          <p:nvPr/>
        </p:nvSpPr>
        <p:spPr>
          <a:xfrm>
            <a:off x="212644" y="1413696"/>
            <a:ext cx="2703172" cy="489562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800" dirty="0">
                <a:latin typeface="+mn-lt"/>
              </a:rPr>
              <a:t>В ЛИЧНОМ КАБИНЕТЕ  СБЕРБАНК ОНЛАЙН </a:t>
            </a:r>
            <a:br>
              <a:rPr lang="ru-RU" sz="900" dirty="0">
                <a:latin typeface="+mn-lt"/>
              </a:rPr>
            </a:br>
            <a:r>
              <a:rPr lang="ru-RU" sz="800" u="sng" dirty="0">
                <a:latin typeface="+mn-lt"/>
              </a:rPr>
              <a:t>НАЖМИТЕ</a:t>
            </a:r>
            <a:br>
              <a:rPr lang="ru-RU" sz="800" u="sng" dirty="0">
                <a:latin typeface="+mn-lt"/>
              </a:rPr>
            </a:br>
            <a:r>
              <a:rPr lang="ru-RU" sz="800" b="1" dirty="0">
                <a:latin typeface="+mn-lt"/>
              </a:rPr>
              <a:t>ПЕРЕВОДЫ И ПЛАТЕЖИ </a:t>
            </a:r>
            <a:br>
              <a:rPr lang="ru-RU" sz="900" b="1" dirty="0">
                <a:latin typeface="+mn-lt"/>
              </a:rPr>
            </a:br>
            <a:br>
              <a:rPr lang="ru-RU" sz="700" dirty="0">
                <a:latin typeface="+mn-lt"/>
              </a:rPr>
            </a:br>
            <a:r>
              <a:rPr lang="ru-RU" sz="800" u="sng" dirty="0">
                <a:latin typeface="+mn-lt"/>
              </a:rPr>
              <a:t>ВВЕДИТЕ В ПОИСКЕ</a:t>
            </a:r>
            <a:br>
              <a:rPr lang="ru-RU" sz="800" dirty="0">
                <a:latin typeface="+mn-lt"/>
              </a:rPr>
            </a:br>
            <a:r>
              <a:rPr lang="ru-RU" sz="800" b="1" dirty="0">
                <a:latin typeface="+mn-lt"/>
              </a:rPr>
              <a:t>ИНН ПОЛУЧАТЕЛЯ ПЛАТЕЖА</a:t>
            </a:r>
            <a:br>
              <a:rPr lang="ru-RU" sz="700" dirty="0">
                <a:latin typeface="+mn-lt"/>
              </a:rPr>
            </a:br>
            <a:br>
              <a:rPr lang="ru-RU" sz="700" dirty="0">
                <a:latin typeface="+mn-lt"/>
              </a:rPr>
            </a:br>
            <a:r>
              <a:rPr lang="ru-RU" sz="800" u="sng" dirty="0">
                <a:latin typeface="+mn-lt"/>
              </a:rPr>
              <a:t>ВЫБЕРИТЕ</a:t>
            </a:r>
            <a:br>
              <a:rPr lang="ru-RU" sz="800" dirty="0">
                <a:latin typeface="+mn-lt"/>
              </a:rPr>
            </a:br>
            <a:r>
              <a:rPr lang="ru-RU" sz="800" b="1" dirty="0">
                <a:latin typeface="+mn-lt"/>
              </a:rPr>
              <a:t>УСЛУГУ ДЛЯ ОПЛАТЫ</a:t>
            </a:r>
            <a:br>
              <a:rPr lang="ru-RU" sz="700" b="1" dirty="0">
                <a:latin typeface="+mn-lt"/>
              </a:rPr>
            </a:br>
            <a:br>
              <a:rPr lang="ru-RU" sz="700" dirty="0">
                <a:latin typeface="+mn-lt"/>
              </a:rPr>
            </a:br>
            <a:r>
              <a:rPr lang="ru-RU" sz="800" u="sng" dirty="0">
                <a:latin typeface="+mn-lt"/>
              </a:rPr>
              <a:t>ВЫБЕРИТЕ (КАРТУ СПИСАНИЯ</a:t>
            </a:r>
            <a:r>
              <a:rPr lang="ru-RU" sz="800" dirty="0">
                <a:latin typeface="+mn-lt"/>
              </a:rPr>
              <a:t>)</a:t>
            </a:r>
            <a:br>
              <a:rPr lang="ru-RU" sz="800" dirty="0">
                <a:latin typeface="+mn-lt"/>
              </a:rPr>
            </a:br>
            <a:r>
              <a:rPr lang="ru-RU" sz="800" b="1" dirty="0">
                <a:latin typeface="+mn-lt"/>
              </a:rPr>
              <a:t>ОПЛАТА С…</a:t>
            </a:r>
            <a:br>
              <a:rPr lang="ru-RU" sz="700" b="1" dirty="0">
                <a:latin typeface="+mn-lt"/>
              </a:rPr>
            </a:br>
            <a:br>
              <a:rPr lang="ru-RU" sz="700" b="1" dirty="0">
                <a:latin typeface="+mn-lt"/>
              </a:rPr>
            </a:br>
            <a:r>
              <a:rPr lang="ru-RU" sz="800" u="sng" dirty="0">
                <a:latin typeface="+mn-lt"/>
              </a:rPr>
              <a:t>ВВЕДИТЕ</a:t>
            </a:r>
            <a:br>
              <a:rPr lang="ru-RU" sz="800" dirty="0">
                <a:latin typeface="+mn-lt"/>
              </a:rPr>
            </a:br>
            <a:r>
              <a:rPr lang="ru-RU" sz="800" b="1" dirty="0">
                <a:latin typeface="+mn-lt"/>
              </a:rPr>
              <a:t>ЗАПРАШИВАЕМЫЕ ДАННЫЕ</a:t>
            </a:r>
            <a:br>
              <a:rPr lang="ru-RU" sz="700" b="1" dirty="0">
                <a:latin typeface="+mn-lt"/>
              </a:rPr>
            </a:br>
            <a:br>
              <a:rPr lang="ru-RU" sz="700" b="1" dirty="0">
                <a:latin typeface="+mn-lt"/>
              </a:rPr>
            </a:br>
            <a:br>
              <a:rPr lang="ru-RU" sz="700" b="1" dirty="0">
                <a:latin typeface="+mn-lt"/>
              </a:rPr>
            </a:br>
            <a:r>
              <a:rPr lang="ru-RU" sz="800" dirty="0">
                <a:latin typeface="+mn-lt"/>
              </a:rPr>
              <a:t>ВНИМАТЕЛЬНО ПРОВЕРЬТЕ РЕКВИЗИТЫ</a:t>
            </a:r>
            <a:br>
              <a:rPr lang="ru-RU" sz="800" dirty="0">
                <a:latin typeface="+mn-lt"/>
              </a:rPr>
            </a:br>
            <a:r>
              <a:rPr lang="ru-RU" sz="800" dirty="0">
                <a:latin typeface="+mn-lt"/>
              </a:rPr>
              <a:t>ПЕРЕВОДА</a:t>
            </a:r>
            <a:br>
              <a:rPr lang="ru-RU" sz="700" dirty="0">
                <a:latin typeface="+mn-lt"/>
              </a:rPr>
            </a:br>
            <a:br>
              <a:rPr lang="ru-RU" sz="700" dirty="0">
                <a:latin typeface="+mn-lt"/>
              </a:rPr>
            </a:br>
            <a:r>
              <a:rPr lang="ru-RU" sz="800" dirty="0">
                <a:latin typeface="+mn-lt"/>
              </a:rPr>
              <a:t>ПОСЛЕ ЭТОГО ПОДТВЕРДИТЕ ОПЕРАЦИЮ </a:t>
            </a:r>
            <a:br>
              <a:rPr lang="ru-RU" sz="800" dirty="0">
                <a:latin typeface="+mn-lt"/>
              </a:rPr>
            </a:br>
            <a:r>
              <a:rPr lang="ru-RU" sz="800" dirty="0">
                <a:latin typeface="+mn-lt"/>
              </a:rPr>
              <a:t>СМС</a:t>
            </a:r>
            <a:r>
              <a:rPr lang="en-US" sz="800" dirty="0">
                <a:latin typeface="+mn-lt"/>
              </a:rPr>
              <a:t>-</a:t>
            </a:r>
            <a:r>
              <a:rPr lang="ru-RU" sz="800" dirty="0">
                <a:latin typeface="+mn-lt"/>
              </a:rPr>
              <a:t>ПАРОЛЕМ</a:t>
            </a:r>
            <a:br>
              <a:rPr lang="ru-RU" sz="700" dirty="0">
                <a:latin typeface="+mn-lt"/>
              </a:rPr>
            </a:br>
            <a:br>
              <a:rPr lang="ru-RU" sz="800" dirty="0">
                <a:latin typeface="+mn-lt"/>
              </a:rPr>
            </a:br>
            <a:r>
              <a:rPr lang="ru-RU" sz="800" dirty="0">
                <a:latin typeface="+mn-lt"/>
              </a:rPr>
              <a:t>ДАЛЕЕ ВЫ МОЖЕТЕ ПОСМОТРЕТЬ СТАТУС</a:t>
            </a:r>
            <a:br>
              <a:rPr lang="ru-RU" sz="800" dirty="0">
                <a:latin typeface="+mn-lt"/>
              </a:rPr>
            </a:br>
            <a:r>
              <a:rPr lang="ru-RU" sz="800" dirty="0">
                <a:latin typeface="+mn-lt"/>
              </a:rPr>
              <a:t>ИСПОЛНЕНИЯ ОПЕРАЦИИ, В СЛУЧАЕ НЕОБХОДИМОСТИ</a:t>
            </a:r>
            <a:br>
              <a:rPr lang="ru-RU" sz="800" dirty="0">
                <a:latin typeface="+mn-lt"/>
              </a:rPr>
            </a:br>
            <a:r>
              <a:rPr lang="ru-RU" sz="800" u="sng" dirty="0">
                <a:latin typeface="+mn-lt"/>
              </a:rPr>
              <a:t>РАСПЕЧАТАТЬ ЧЕК ИЛИ ВО ВКЛАДКЕ</a:t>
            </a:r>
            <a:br>
              <a:rPr lang="ru-RU" sz="800" u="sng" dirty="0">
                <a:latin typeface="+mn-lt"/>
              </a:rPr>
            </a:br>
            <a:r>
              <a:rPr lang="ru-RU" sz="800" b="1" dirty="0">
                <a:latin typeface="+mn-lt"/>
              </a:rPr>
              <a:t>ИСТОРИЯ ОПЕРАЦИЙ</a:t>
            </a:r>
            <a:br>
              <a:rPr lang="ru-RU" sz="700" b="1" dirty="0">
                <a:latin typeface="+mn-lt"/>
              </a:rPr>
            </a:br>
            <a:endParaRPr lang="ru-RU" sz="700" b="1" dirty="0">
              <a:latin typeface="+mn-lt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4241" y="548680"/>
            <a:ext cx="29855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b="1" dirty="0">
                <a:solidFill>
                  <a:srgbClr val="006600"/>
                </a:solidFill>
              </a:rPr>
              <a:t>Оплата с помощью системы </a:t>
            </a:r>
          </a:p>
          <a:p>
            <a:pPr algn="ctr"/>
            <a:r>
              <a:rPr lang="ru-RU" sz="1100" b="1" dirty="0">
                <a:solidFill>
                  <a:srgbClr val="006600"/>
                </a:solidFill>
              </a:rPr>
              <a:t>«Сбербанк Онлайн»*</a:t>
            </a:r>
          </a:p>
          <a:p>
            <a:pPr algn="ctr"/>
            <a:r>
              <a:rPr lang="ru-RU" sz="900" dirty="0">
                <a:solidFill>
                  <a:srgbClr val="006600"/>
                </a:solidFill>
              </a:rPr>
              <a:t>(Мобильное приложение и Интернет-банк «Сбербанк Онлайн»)</a:t>
            </a:r>
          </a:p>
        </p:txBody>
      </p:sp>
      <p:pic>
        <p:nvPicPr>
          <p:cNvPr id="50" name="Picture 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54" y="1412776"/>
            <a:ext cx="1524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" name="Picture 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405" y="1893059"/>
            <a:ext cx="1524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" name="Picture 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120" y="2348880"/>
            <a:ext cx="1524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" name="Picture 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065" y="2756859"/>
            <a:ext cx="1524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4" name="Picture 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399" y="3068960"/>
            <a:ext cx="1524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5" name="Picture 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065" y="3501008"/>
            <a:ext cx="1524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7" name="Picture 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3861508"/>
            <a:ext cx="1524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8" name="Picture 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065" y="4268488"/>
            <a:ext cx="1524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4" name="TextBox 83"/>
          <p:cNvSpPr txBox="1"/>
          <p:nvPr/>
        </p:nvSpPr>
        <p:spPr>
          <a:xfrm>
            <a:off x="68821" y="5006786"/>
            <a:ext cx="299081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50" dirty="0"/>
              <a:t>*     </a:t>
            </a:r>
            <a:r>
              <a:rPr lang="ru-RU" sz="800" dirty="0"/>
              <a:t>Доступ к интернет-банку и мобильному приложению «Сбербанк Онлайн» предоставляется всем клиентам - держателям международных банковских карт Сбербанка (за исключением корпоративных карт), подключенных к услуге «Мобильный банк». Воспользоваться интернет-банком и мобильным приложением «Сбербанк Онлайн» возможно при наличии доступа в Интернет. В отношении информационной продукции без ограничений по возрасту. Подробную информацию  об услуге возможно получить на сайте </a:t>
            </a:r>
            <a:r>
              <a:rPr lang="en-US" sz="800" dirty="0">
                <a:hlinkClick r:id="rId3"/>
              </a:rPr>
              <a:t>www.sberbank.ru</a:t>
            </a:r>
            <a:r>
              <a:rPr lang="ru-RU" sz="800" dirty="0"/>
              <a:t>, по телефону справочной службы 8 800 555 55 50 или в отделениях Сбербанка.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107505" y="6474822"/>
            <a:ext cx="29523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>
                <a:solidFill>
                  <a:srgbClr val="006600"/>
                </a:solidFill>
              </a:rPr>
              <a:t>ПАО Сбербанк. Генеральная лицензия Банка России на осуществление банковских операций № 1481 от 11.08.2015 г.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3027" y="2276872"/>
            <a:ext cx="809015" cy="12153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20" name="Прямая соединительная линия 19"/>
          <p:cNvCxnSpPr/>
          <p:nvPr/>
        </p:nvCxnSpPr>
        <p:spPr>
          <a:xfrm>
            <a:off x="6118214" y="44624"/>
            <a:ext cx="37962" cy="676875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Заголовок 1"/>
          <p:cNvSpPr txBox="1">
            <a:spLocks/>
          </p:cNvSpPr>
          <p:nvPr/>
        </p:nvSpPr>
        <p:spPr>
          <a:xfrm>
            <a:off x="3240361" y="-13119"/>
            <a:ext cx="2627783" cy="92183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200" b="1" dirty="0">
                <a:solidFill>
                  <a:srgbClr val="006600"/>
                </a:solidFill>
                <a:latin typeface="+mn-lt"/>
              </a:rPr>
              <a:t>ИНСТРУКЦИЯ </a:t>
            </a:r>
            <a:endParaRPr lang="en-US" sz="1200" b="1" dirty="0">
              <a:solidFill>
                <a:srgbClr val="006600"/>
              </a:solidFill>
              <a:latin typeface="+mn-lt"/>
            </a:endParaRPr>
          </a:p>
          <a:p>
            <a:r>
              <a:rPr lang="ru-RU" sz="1050" b="1" dirty="0">
                <a:solidFill>
                  <a:srgbClr val="006600"/>
                </a:solidFill>
                <a:latin typeface="+mn-lt"/>
              </a:rPr>
              <a:t>ПО ОПЛАТЕ УСЛУГ С ИСПОЛЬЗОВАНИЕМ ПЛАТЕЖНЫХ СЕРВИСОВ ПАО СБЕРБАНК</a:t>
            </a:r>
            <a:r>
              <a:rPr lang="en-US" sz="1050" b="1" dirty="0">
                <a:solidFill>
                  <a:srgbClr val="006600"/>
                </a:solidFill>
                <a:latin typeface="+mn-lt"/>
              </a:rPr>
              <a:t> </a:t>
            </a:r>
            <a:endParaRPr lang="ru-RU" sz="1050" b="1" dirty="0">
              <a:solidFill>
                <a:srgbClr val="006600"/>
              </a:solidFill>
              <a:latin typeface="+mn-lt"/>
            </a:endParaRPr>
          </a:p>
        </p:txBody>
      </p:sp>
      <p:sp>
        <p:nvSpPr>
          <p:cNvPr id="22" name="Заголовок 1"/>
          <p:cNvSpPr txBox="1">
            <a:spLocks/>
          </p:cNvSpPr>
          <p:nvPr/>
        </p:nvSpPr>
        <p:spPr>
          <a:xfrm>
            <a:off x="3308988" y="1413696"/>
            <a:ext cx="2703172" cy="489562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800" dirty="0">
                <a:latin typeface="+mn-lt"/>
              </a:rPr>
              <a:t>В ЛИЧНОМ КАБИНЕТЕ  СБЕРБАНК ОНЛАЙН </a:t>
            </a:r>
            <a:br>
              <a:rPr lang="ru-RU" sz="900" dirty="0">
                <a:latin typeface="+mn-lt"/>
              </a:rPr>
            </a:br>
            <a:r>
              <a:rPr lang="ru-RU" sz="800" u="sng" dirty="0">
                <a:latin typeface="+mn-lt"/>
              </a:rPr>
              <a:t>НАЖМИТЕ</a:t>
            </a:r>
            <a:br>
              <a:rPr lang="ru-RU" sz="800" u="sng" dirty="0">
                <a:latin typeface="+mn-lt"/>
              </a:rPr>
            </a:br>
            <a:r>
              <a:rPr lang="ru-RU" sz="800" b="1" dirty="0">
                <a:latin typeface="+mn-lt"/>
              </a:rPr>
              <a:t>ПЕРЕВОДЫ И ПЛАТЕЖИ </a:t>
            </a:r>
            <a:br>
              <a:rPr lang="ru-RU" sz="900" b="1" dirty="0">
                <a:latin typeface="+mn-lt"/>
              </a:rPr>
            </a:br>
            <a:br>
              <a:rPr lang="ru-RU" sz="700" dirty="0">
                <a:latin typeface="+mn-lt"/>
              </a:rPr>
            </a:br>
            <a:r>
              <a:rPr lang="ru-RU" sz="800" u="sng" dirty="0">
                <a:latin typeface="+mn-lt"/>
              </a:rPr>
              <a:t>ВВЕДИТЕ В ПОИСКЕ</a:t>
            </a:r>
            <a:br>
              <a:rPr lang="ru-RU" sz="800" dirty="0">
                <a:latin typeface="+mn-lt"/>
              </a:rPr>
            </a:br>
            <a:r>
              <a:rPr lang="ru-RU" sz="800" b="1" dirty="0">
                <a:latin typeface="+mn-lt"/>
              </a:rPr>
              <a:t>ИНН ПОЛУЧАТЕЛЯ ПЛАТЕЖА</a:t>
            </a:r>
            <a:br>
              <a:rPr lang="ru-RU" sz="700" dirty="0">
                <a:latin typeface="+mn-lt"/>
              </a:rPr>
            </a:br>
            <a:br>
              <a:rPr lang="ru-RU" sz="700" dirty="0">
                <a:latin typeface="+mn-lt"/>
              </a:rPr>
            </a:br>
            <a:r>
              <a:rPr lang="ru-RU" sz="800" u="sng" dirty="0">
                <a:latin typeface="+mn-lt"/>
              </a:rPr>
              <a:t>ВЫБЕРИТЕ</a:t>
            </a:r>
            <a:br>
              <a:rPr lang="ru-RU" sz="800" dirty="0">
                <a:latin typeface="+mn-lt"/>
              </a:rPr>
            </a:br>
            <a:r>
              <a:rPr lang="ru-RU" sz="800" b="1" dirty="0">
                <a:latin typeface="+mn-lt"/>
              </a:rPr>
              <a:t>УСЛУГУ ДЛЯ ОПЛАТЫ</a:t>
            </a:r>
            <a:br>
              <a:rPr lang="ru-RU" sz="700" b="1" dirty="0">
                <a:latin typeface="+mn-lt"/>
              </a:rPr>
            </a:br>
            <a:br>
              <a:rPr lang="ru-RU" sz="700" dirty="0">
                <a:latin typeface="+mn-lt"/>
              </a:rPr>
            </a:br>
            <a:r>
              <a:rPr lang="ru-RU" sz="800" u="sng" dirty="0">
                <a:latin typeface="+mn-lt"/>
              </a:rPr>
              <a:t>ВЫБЕРИТЕ (КАРТУ СПИСАНИЯ</a:t>
            </a:r>
            <a:r>
              <a:rPr lang="ru-RU" sz="800" dirty="0">
                <a:latin typeface="+mn-lt"/>
              </a:rPr>
              <a:t>)</a:t>
            </a:r>
            <a:br>
              <a:rPr lang="ru-RU" sz="800" dirty="0">
                <a:latin typeface="+mn-lt"/>
              </a:rPr>
            </a:br>
            <a:r>
              <a:rPr lang="ru-RU" sz="800" b="1" dirty="0">
                <a:latin typeface="+mn-lt"/>
              </a:rPr>
              <a:t>ОПЛАТА С…</a:t>
            </a:r>
            <a:br>
              <a:rPr lang="ru-RU" sz="700" b="1" dirty="0">
                <a:latin typeface="+mn-lt"/>
              </a:rPr>
            </a:br>
            <a:br>
              <a:rPr lang="ru-RU" sz="700" b="1" dirty="0">
                <a:latin typeface="+mn-lt"/>
              </a:rPr>
            </a:br>
            <a:r>
              <a:rPr lang="ru-RU" sz="800" u="sng" dirty="0">
                <a:latin typeface="+mn-lt"/>
              </a:rPr>
              <a:t>ВВЕДИТЕ</a:t>
            </a:r>
            <a:br>
              <a:rPr lang="ru-RU" sz="800" dirty="0">
                <a:latin typeface="+mn-lt"/>
              </a:rPr>
            </a:br>
            <a:r>
              <a:rPr lang="ru-RU" sz="800" b="1" dirty="0">
                <a:latin typeface="+mn-lt"/>
              </a:rPr>
              <a:t>ЗАПРАШИВАЕМЫЕ ДАННЫЕ</a:t>
            </a:r>
            <a:br>
              <a:rPr lang="ru-RU" sz="700" b="1" dirty="0">
                <a:latin typeface="+mn-lt"/>
              </a:rPr>
            </a:br>
            <a:br>
              <a:rPr lang="ru-RU" sz="700" b="1" dirty="0">
                <a:latin typeface="+mn-lt"/>
              </a:rPr>
            </a:br>
            <a:br>
              <a:rPr lang="ru-RU" sz="700" b="1" dirty="0">
                <a:latin typeface="+mn-lt"/>
              </a:rPr>
            </a:br>
            <a:r>
              <a:rPr lang="ru-RU" sz="800" dirty="0">
                <a:latin typeface="+mn-lt"/>
              </a:rPr>
              <a:t>ВНИМАТЕЛЬНО ПРОВЕРЬТЕ РЕКВИЗИТЫ</a:t>
            </a:r>
            <a:br>
              <a:rPr lang="ru-RU" sz="800" dirty="0">
                <a:latin typeface="+mn-lt"/>
              </a:rPr>
            </a:br>
            <a:r>
              <a:rPr lang="ru-RU" sz="800" dirty="0">
                <a:latin typeface="+mn-lt"/>
              </a:rPr>
              <a:t>ПЕРЕВОДА</a:t>
            </a:r>
            <a:br>
              <a:rPr lang="ru-RU" sz="700" dirty="0">
                <a:latin typeface="+mn-lt"/>
              </a:rPr>
            </a:br>
            <a:br>
              <a:rPr lang="ru-RU" sz="700" dirty="0">
                <a:latin typeface="+mn-lt"/>
              </a:rPr>
            </a:br>
            <a:r>
              <a:rPr lang="ru-RU" sz="800" dirty="0">
                <a:latin typeface="+mn-lt"/>
              </a:rPr>
              <a:t>ПОСЛЕ ЭТОГО ПОДТВЕРДИТЕ ОПЕРАЦИЮ </a:t>
            </a:r>
            <a:br>
              <a:rPr lang="ru-RU" sz="800" dirty="0">
                <a:latin typeface="+mn-lt"/>
              </a:rPr>
            </a:br>
            <a:r>
              <a:rPr lang="ru-RU" sz="800" dirty="0">
                <a:latin typeface="+mn-lt"/>
              </a:rPr>
              <a:t>СМС</a:t>
            </a:r>
            <a:r>
              <a:rPr lang="en-US" sz="800" dirty="0">
                <a:latin typeface="+mn-lt"/>
              </a:rPr>
              <a:t>-</a:t>
            </a:r>
            <a:r>
              <a:rPr lang="ru-RU" sz="800" dirty="0">
                <a:latin typeface="+mn-lt"/>
              </a:rPr>
              <a:t>ПАРОЛЕМ</a:t>
            </a:r>
            <a:br>
              <a:rPr lang="ru-RU" sz="700" dirty="0">
                <a:latin typeface="+mn-lt"/>
              </a:rPr>
            </a:br>
            <a:br>
              <a:rPr lang="ru-RU" sz="800" dirty="0">
                <a:latin typeface="+mn-lt"/>
              </a:rPr>
            </a:br>
            <a:r>
              <a:rPr lang="ru-RU" sz="800" dirty="0">
                <a:latin typeface="+mn-lt"/>
              </a:rPr>
              <a:t>ДАЛЕЕ ВЫ МОЖЕТЕ ПОСМОТРЕТЬ СТАТУС</a:t>
            </a:r>
            <a:br>
              <a:rPr lang="ru-RU" sz="800" dirty="0">
                <a:latin typeface="+mn-lt"/>
              </a:rPr>
            </a:br>
            <a:r>
              <a:rPr lang="ru-RU" sz="800" dirty="0">
                <a:latin typeface="+mn-lt"/>
              </a:rPr>
              <a:t>ИСПОЛНЕНИЯ ОПЕРАЦИИ, В СЛУЧАЕ НЕОБХОДИМОСТИ</a:t>
            </a:r>
            <a:br>
              <a:rPr lang="ru-RU" sz="800" dirty="0">
                <a:latin typeface="+mn-lt"/>
              </a:rPr>
            </a:br>
            <a:r>
              <a:rPr lang="ru-RU" sz="800" u="sng" dirty="0">
                <a:latin typeface="+mn-lt"/>
              </a:rPr>
              <a:t>РАСПЕЧАТАТЬ ЧЕК ИЛИ ВО ВКЛАДКЕ</a:t>
            </a:r>
            <a:br>
              <a:rPr lang="ru-RU" sz="800" u="sng" dirty="0">
                <a:latin typeface="+mn-lt"/>
              </a:rPr>
            </a:br>
            <a:r>
              <a:rPr lang="ru-RU" sz="800" b="1" dirty="0">
                <a:latin typeface="+mn-lt"/>
              </a:rPr>
              <a:t>ИСТОРИЯ ОПЕРАЦИЙ</a:t>
            </a:r>
            <a:br>
              <a:rPr lang="ru-RU" sz="700" b="1" dirty="0">
                <a:latin typeface="+mn-lt"/>
              </a:rPr>
            </a:br>
            <a:endParaRPr lang="ru-RU" sz="700" b="1" dirty="0">
              <a:latin typeface="+mn-lt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170585" y="548680"/>
            <a:ext cx="29855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b="1" dirty="0">
                <a:solidFill>
                  <a:srgbClr val="006600"/>
                </a:solidFill>
              </a:rPr>
              <a:t>Оплата с помощью системы </a:t>
            </a:r>
          </a:p>
          <a:p>
            <a:pPr algn="ctr"/>
            <a:r>
              <a:rPr lang="ru-RU" sz="1100" b="1" dirty="0">
                <a:solidFill>
                  <a:srgbClr val="006600"/>
                </a:solidFill>
              </a:rPr>
              <a:t>«Сбербанк Онлайн»*</a:t>
            </a:r>
          </a:p>
          <a:p>
            <a:pPr algn="ctr"/>
            <a:r>
              <a:rPr lang="ru-RU" sz="900" dirty="0">
                <a:solidFill>
                  <a:srgbClr val="006600"/>
                </a:solidFill>
              </a:rPr>
              <a:t>(Мобильное приложение и Интернет-банк «Сбербанк Онлайн»)</a:t>
            </a:r>
          </a:p>
        </p:txBody>
      </p:sp>
      <p:pic>
        <p:nvPicPr>
          <p:cNvPr id="24" name="Picture 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2098" y="1412776"/>
            <a:ext cx="1524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1749" y="1893059"/>
            <a:ext cx="1524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5464" y="2348880"/>
            <a:ext cx="1524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Picture 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9" y="2756859"/>
            <a:ext cx="1524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9743" y="3068960"/>
            <a:ext cx="1524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9" y="3501008"/>
            <a:ext cx="1524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Picture 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9" y="3861508"/>
            <a:ext cx="1524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Picture 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9" y="4268488"/>
            <a:ext cx="1524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" name="TextBox 31"/>
          <p:cNvSpPr txBox="1"/>
          <p:nvPr/>
        </p:nvSpPr>
        <p:spPr>
          <a:xfrm>
            <a:off x="3165165" y="5006786"/>
            <a:ext cx="299081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50" dirty="0"/>
              <a:t>*     </a:t>
            </a:r>
            <a:r>
              <a:rPr lang="ru-RU" sz="800" dirty="0"/>
              <a:t>Доступ к интернет-банку и мобильному приложению «Сбербанк Онлайн» предоставляется всем клиентам - держателям международных банковских карт Сбербанка (за исключением корпоративных карт), подключенных к услуге «Мобильный банк». Воспользоваться интернет-банком и мобильным приложением «Сбербанк Онлайн» возможно при наличии доступа в Интернет. В отношении информационной продукции без ограничений по возрасту. Подробную информацию  об услуге возможно получить на сайте </a:t>
            </a:r>
            <a:r>
              <a:rPr lang="en-US" sz="800" dirty="0">
                <a:hlinkClick r:id="rId3"/>
              </a:rPr>
              <a:t>www.sberbank.ru</a:t>
            </a:r>
            <a:r>
              <a:rPr lang="ru-RU" sz="800" dirty="0"/>
              <a:t>, по телефону справочной службы 8 800 555 55 50 или в отделениях Сбербанка.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203849" y="6474822"/>
            <a:ext cx="29523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>
                <a:solidFill>
                  <a:srgbClr val="006600"/>
                </a:solidFill>
              </a:rPr>
              <a:t>ПАО Сбербанк. Генеральная лицензия Банка России на осуществление банковских операций № 1481 от 11.08.2015 г. </a:t>
            </a:r>
          </a:p>
        </p:txBody>
      </p:sp>
      <p:pic>
        <p:nvPicPr>
          <p:cNvPr id="34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9371" y="2276872"/>
            <a:ext cx="809015" cy="12153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1" name="Заголовок 1"/>
          <p:cNvSpPr txBox="1">
            <a:spLocks/>
          </p:cNvSpPr>
          <p:nvPr/>
        </p:nvSpPr>
        <p:spPr>
          <a:xfrm>
            <a:off x="6264697" y="-13119"/>
            <a:ext cx="2627783" cy="92183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200" b="1" dirty="0">
                <a:solidFill>
                  <a:srgbClr val="006600"/>
                </a:solidFill>
                <a:latin typeface="+mn-lt"/>
              </a:rPr>
              <a:t>ИНСТРУКЦИЯ </a:t>
            </a:r>
            <a:endParaRPr lang="en-US" sz="1200" b="1" dirty="0">
              <a:solidFill>
                <a:srgbClr val="006600"/>
              </a:solidFill>
              <a:latin typeface="+mn-lt"/>
            </a:endParaRPr>
          </a:p>
          <a:p>
            <a:r>
              <a:rPr lang="ru-RU" sz="1050" b="1" dirty="0">
                <a:solidFill>
                  <a:srgbClr val="006600"/>
                </a:solidFill>
                <a:latin typeface="+mn-lt"/>
              </a:rPr>
              <a:t>ПО ОПЛАТЕ УСЛУГ С ИСПОЛЬЗОВАНИЕМ ПЛАТЕЖНЫХ СЕРВИСОВ ПАО СБЕРБАНК</a:t>
            </a:r>
            <a:r>
              <a:rPr lang="en-US" sz="1050" b="1" dirty="0">
                <a:solidFill>
                  <a:srgbClr val="006600"/>
                </a:solidFill>
                <a:latin typeface="+mn-lt"/>
              </a:rPr>
              <a:t> </a:t>
            </a:r>
            <a:endParaRPr lang="ru-RU" sz="1050" b="1" dirty="0">
              <a:solidFill>
                <a:srgbClr val="006600"/>
              </a:solidFill>
              <a:latin typeface="+mn-lt"/>
            </a:endParaRPr>
          </a:p>
        </p:txBody>
      </p:sp>
      <p:sp>
        <p:nvSpPr>
          <p:cNvPr id="62" name="Заголовок 1"/>
          <p:cNvSpPr txBox="1">
            <a:spLocks/>
          </p:cNvSpPr>
          <p:nvPr/>
        </p:nvSpPr>
        <p:spPr>
          <a:xfrm>
            <a:off x="6333324" y="1413696"/>
            <a:ext cx="2703172" cy="489562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800" dirty="0">
                <a:latin typeface="+mn-lt"/>
              </a:rPr>
              <a:t>В ЛИЧНОМ КАБИНЕТЕ  СБЕРБАНК ОНЛАЙН </a:t>
            </a:r>
            <a:br>
              <a:rPr lang="ru-RU" sz="900" dirty="0">
                <a:latin typeface="+mn-lt"/>
              </a:rPr>
            </a:br>
            <a:r>
              <a:rPr lang="ru-RU" sz="800" u="sng" dirty="0">
                <a:latin typeface="+mn-lt"/>
              </a:rPr>
              <a:t>НАЖМИТЕ</a:t>
            </a:r>
            <a:br>
              <a:rPr lang="ru-RU" sz="800" u="sng" dirty="0">
                <a:latin typeface="+mn-lt"/>
              </a:rPr>
            </a:br>
            <a:r>
              <a:rPr lang="ru-RU" sz="800" b="1" dirty="0">
                <a:latin typeface="+mn-lt"/>
              </a:rPr>
              <a:t>ПЕРЕВОДЫ И ПЛАТЕЖИ </a:t>
            </a:r>
            <a:br>
              <a:rPr lang="ru-RU" sz="900" b="1" dirty="0">
                <a:latin typeface="+mn-lt"/>
              </a:rPr>
            </a:br>
            <a:br>
              <a:rPr lang="ru-RU" sz="700" dirty="0">
                <a:latin typeface="+mn-lt"/>
              </a:rPr>
            </a:br>
            <a:r>
              <a:rPr lang="ru-RU" sz="800" u="sng" dirty="0">
                <a:latin typeface="+mn-lt"/>
              </a:rPr>
              <a:t>ВВЕДИТЕ В ПОИСКЕ</a:t>
            </a:r>
            <a:br>
              <a:rPr lang="ru-RU" sz="800" dirty="0">
                <a:latin typeface="+mn-lt"/>
              </a:rPr>
            </a:br>
            <a:r>
              <a:rPr lang="ru-RU" sz="800" b="1" dirty="0">
                <a:latin typeface="+mn-lt"/>
              </a:rPr>
              <a:t>ИНН ПОЛУЧАТЕЛЯ ПЛАТЕЖА</a:t>
            </a:r>
            <a:br>
              <a:rPr lang="ru-RU" sz="700" dirty="0">
                <a:latin typeface="+mn-lt"/>
              </a:rPr>
            </a:br>
            <a:br>
              <a:rPr lang="ru-RU" sz="700" dirty="0">
                <a:latin typeface="+mn-lt"/>
              </a:rPr>
            </a:br>
            <a:r>
              <a:rPr lang="ru-RU" sz="800" u="sng" dirty="0">
                <a:latin typeface="+mn-lt"/>
              </a:rPr>
              <a:t>ВЫБЕРИТЕ</a:t>
            </a:r>
            <a:br>
              <a:rPr lang="ru-RU" sz="800" dirty="0">
                <a:latin typeface="+mn-lt"/>
              </a:rPr>
            </a:br>
            <a:r>
              <a:rPr lang="ru-RU" sz="800" b="1" dirty="0">
                <a:latin typeface="+mn-lt"/>
              </a:rPr>
              <a:t>УСЛУГУ ДЛЯ ОПЛАТЫ</a:t>
            </a:r>
            <a:br>
              <a:rPr lang="ru-RU" sz="700" b="1" dirty="0">
                <a:latin typeface="+mn-lt"/>
              </a:rPr>
            </a:br>
            <a:br>
              <a:rPr lang="ru-RU" sz="700" dirty="0">
                <a:latin typeface="+mn-lt"/>
              </a:rPr>
            </a:br>
            <a:r>
              <a:rPr lang="ru-RU" sz="800" u="sng" dirty="0">
                <a:latin typeface="+mn-lt"/>
              </a:rPr>
              <a:t>ВЫБЕРИТЕ (КАРТУ СПИСАНИЯ</a:t>
            </a:r>
            <a:r>
              <a:rPr lang="ru-RU" sz="800" dirty="0">
                <a:latin typeface="+mn-lt"/>
              </a:rPr>
              <a:t>)</a:t>
            </a:r>
            <a:br>
              <a:rPr lang="ru-RU" sz="800" dirty="0">
                <a:latin typeface="+mn-lt"/>
              </a:rPr>
            </a:br>
            <a:r>
              <a:rPr lang="ru-RU" sz="800" b="1" dirty="0">
                <a:latin typeface="+mn-lt"/>
              </a:rPr>
              <a:t>ОПЛАТА С…</a:t>
            </a:r>
            <a:br>
              <a:rPr lang="ru-RU" sz="700" b="1" dirty="0">
                <a:latin typeface="+mn-lt"/>
              </a:rPr>
            </a:br>
            <a:br>
              <a:rPr lang="ru-RU" sz="700" b="1" dirty="0">
                <a:latin typeface="+mn-lt"/>
              </a:rPr>
            </a:br>
            <a:r>
              <a:rPr lang="ru-RU" sz="800" u="sng" dirty="0">
                <a:latin typeface="+mn-lt"/>
              </a:rPr>
              <a:t>ВВЕДИТЕ</a:t>
            </a:r>
            <a:br>
              <a:rPr lang="ru-RU" sz="800" dirty="0">
                <a:latin typeface="+mn-lt"/>
              </a:rPr>
            </a:br>
            <a:r>
              <a:rPr lang="ru-RU" sz="800" b="1" dirty="0">
                <a:latin typeface="+mn-lt"/>
              </a:rPr>
              <a:t>ЗАПРАШИВАЕМЫЕ ДАННЫЕ</a:t>
            </a:r>
            <a:br>
              <a:rPr lang="ru-RU" sz="700" b="1" dirty="0">
                <a:latin typeface="+mn-lt"/>
              </a:rPr>
            </a:br>
            <a:br>
              <a:rPr lang="ru-RU" sz="700" b="1" dirty="0">
                <a:latin typeface="+mn-lt"/>
              </a:rPr>
            </a:br>
            <a:br>
              <a:rPr lang="ru-RU" sz="700" b="1" dirty="0">
                <a:latin typeface="+mn-lt"/>
              </a:rPr>
            </a:br>
            <a:r>
              <a:rPr lang="ru-RU" sz="800" dirty="0">
                <a:latin typeface="+mn-lt"/>
              </a:rPr>
              <a:t>ВНИМАТЕЛЬНО ПРОВЕРЬТЕ РЕКВИЗИТЫ</a:t>
            </a:r>
            <a:br>
              <a:rPr lang="ru-RU" sz="800" dirty="0">
                <a:latin typeface="+mn-lt"/>
              </a:rPr>
            </a:br>
            <a:r>
              <a:rPr lang="ru-RU" sz="800" dirty="0">
                <a:latin typeface="+mn-lt"/>
              </a:rPr>
              <a:t>ПЕРЕВОДА</a:t>
            </a:r>
            <a:br>
              <a:rPr lang="ru-RU" sz="700" dirty="0">
                <a:latin typeface="+mn-lt"/>
              </a:rPr>
            </a:br>
            <a:br>
              <a:rPr lang="ru-RU" sz="700" dirty="0">
                <a:latin typeface="+mn-lt"/>
              </a:rPr>
            </a:br>
            <a:r>
              <a:rPr lang="ru-RU" sz="800" dirty="0">
                <a:latin typeface="+mn-lt"/>
              </a:rPr>
              <a:t>ПОСЛЕ ЭТОГО ПОДТВЕРДИТЕ ОПЕРАЦИЮ </a:t>
            </a:r>
            <a:br>
              <a:rPr lang="ru-RU" sz="800" dirty="0">
                <a:latin typeface="+mn-lt"/>
              </a:rPr>
            </a:br>
            <a:r>
              <a:rPr lang="ru-RU" sz="800" dirty="0">
                <a:latin typeface="+mn-lt"/>
              </a:rPr>
              <a:t>СМС</a:t>
            </a:r>
            <a:r>
              <a:rPr lang="en-US" sz="800" dirty="0">
                <a:latin typeface="+mn-lt"/>
              </a:rPr>
              <a:t>-</a:t>
            </a:r>
            <a:r>
              <a:rPr lang="ru-RU" sz="800" dirty="0">
                <a:latin typeface="+mn-lt"/>
              </a:rPr>
              <a:t>ПАРОЛЕМ</a:t>
            </a:r>
            <a:br>
              <a:rPr lang="ru-RU" sz="700" dirty="0">
                <a:latin typeface="+mn-lt"/>
              </a:rPr>
            </a:br>
            <a:br>
              <a:rPr lang="ru-RU" sz="800" dirty="0">
                <a:latin typeface="+mn-lt"/>
              </a:rPr>
            </a:br>
            <a:r>
              <a:rPr lang="ru-RU" sz="800" dirty="0">
                <a:latin typeface="+mn-lt"/>
              </a:rPr>
              <a:t>ДАЛЕЕ ВЫ МОЖЕТЕ ПОСМОТРЕТЬ СТАТУС</a:t>
            </a:r>
            <a:br>
              <a:rPr lang="ru-RU" sz="800" dirty="0">
                <a:latin typeface="+mn-lt"/>
              </a:rPr>
            </a:br>
            <a:r>
              <a:rPr lang="ru-RU" sz="800" dirty="0">
                <a:latin typeface="+mn-lt"/>
              </a:rPr>
              <a:t>ИСПОЛНЕНИЯ ОПЕРАЦИИ, В СЛУЧАЕ НЕОБХОДИМОСТИ</a:t>
            </a:r>
            <a:br>
              <a:rPr lang="ru-RU" sz="800" dirty="0">
                <a:latin typeface="+mn-lt"/>
              </a:rPr>
            </a:br>
            <a:r>
              <a:rPr lang="ru-RU" sz="800" u="sng" dirty="0">
                <a:latin typeface="+mn-lt"/>
              </a:rPr>
              <a:t>РАСПЕЧАТАТЬ ЧЕК ИЛИ ВО ВКЛАДКЕ</a:t>
            </a:r>
            <a:br>
              <a:rPr lang="ru-RU" sz="800" u="sng" dirty="0">
                <a:latin typeface="+mn-lt"/>
              </a:rPr>
            </a:br>
            <a:r>
              <a:rPr lang="ru-RU" sz="800" b="1" dirty="0">
                <a:latin typeface="+mn-lt"/>
              </a:rPr>
              <a:t>ИСТОРИЯ ОПЕРАЦИЙ</a:t>
            </a:r>
            <a:br>
              <a:rPr lang="ru-RU" sz="700" b="1" dirty="0">
                <a:latin typeface="+mn-lt"/>
              </a:rPr>
            </a:br>
            <a:endParaRPr lang="ru-RU" sz="700" b="1" dirty="0">
              <a:latin typeface="+mn-lt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6194921" y="548680"/>
            <a:ext cx="29855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b="1" dirty="0">
                <a:solidFill>
                  <a:srgbClr val="006600"/>
                </a:solidFill>
              </a:rPr>
              <a:t>Оплата с помощью системы </a:t>
            </a:r>
          </a:p>
          <a:p>
            <a:pPr algn="ctr"/>
            <a:r>
              <a:rPr lang="ru-RU" sz="1100" b="1" dirty="0">
                <a:solidFill>
                  <a:srgbClr val="006600"/>
                </a:solidFill>
              </a:rPr>
              <a:t>«Сбербанк Онлайн»*</a:t>
            </a:r>
          </a:p>
          <a:p>
            <a:pPr algn="ctr"/>
            <a:r>
              <a:rPr lang="ru-RU" sz="900" dirty="0">
                <a:solidFill>
                  <a:srgbClr val="006600"/>
                </a:solidFill>
              </a:rPr>
              <a:t>(Мобильное приложение и Интернет-банк «Сбербанк Онлайн»)</a:t>
            </a:r>
          </a:p>
        </p:txBody>
      </p:sp>
      <p:pic>
        <p:nvPicPr>
          <p:cNvPr id="64" name="Picture 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6434" y="1412776"/>
            <a:ext cx="1524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5" name="Picture 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6085" y="1893059"/>
            <a:ext cx="1524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6" name="Picture 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9800" y="2348880"/>
            <a:ext cx="1524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7" name="Picture 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4745" y="2756859"/>
            <a:ext cx="1524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8" name="Picture 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4079" y="3068960"/>
            <a:ext cx="1524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9" name="Picture 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4745" y="3501008"/>
            <a:ext cx="1524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0" name="Picture 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5" y="3861508"/>
            <a:ext cx="1524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" name="Picture 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4745" y="4268488"/>
            <a:ext cx="1524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2" name="TextBox 71"/>
          <p:cNvSpPr txBox="1"/>
          <p:nvPr/>
        </p:nvSpPr>
        <p:spPr>
          <a:xfrm>
            <a:off x="6189501" y="5006786"/>
            <a:ext cx="299081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50" dirty="0"/>
              <a:t>*     </a:t>
            </a:r>
            <a:r>
              <a:rPr lang="ru-RU" sz="800" dirty="0"/>
              <a:t>Доступ к интернет-банку и мобильному приложению «Сбербанк Онлайн» предоставляется всем клиентам - держателям международных банковских карт Сбербанка (за исключением корпоративных карт), подключенных к услуге «Мобильный банк». Воспользоваться интернет-банком и мобильным приложением «Сбербанк Онлайн» возможно при наличии доступа в Интернет. В отношении информационной продукции без ограничений по возрасту. Подробную информацию  об услуге возможно получить на сайте </a:t>
            </a:r>
            <a:r>
              <a:rPr lang="en-US" sz="800" dirty="0">
                <a:hlinkClick r:id="rId3"/>
              </a:rPr>
              <a:t>www.sberbank.ru</a:t>
            </a:r>
            <a:r>
              <a:rPr lang="ru-RU" sz="800" dirty="0"/>
              <a:t>, по телефону справочной службы 8 800 555 55 50 или в отделениях Сбербанка.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6228185" y="6474822"/>
            <a:ext cx="29523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>
                <a:solidFill>
                  <a:srgbClr val="006600"/>
                </a:solidFill>
              </a:rPr>
              <a:t>ПАО Сбербанк. Генеральная лицензия Банка России на осуществление банковских операций № 1481 от 11.08.2015 г. </a:t>
            </a:r>
          </a:p>
        </p:txBody>
      </p:sp>
      <p:pic>
        <p:nvPicPr>
          <p:cNvPr id="74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3707" y="2276872"/>
            <a:ext cx="809015" cy="12153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206509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>
          <a:xfrm>
            <a:off x="5154524" y="2908361"/>
            <a:ext cx="2062965" cy="216330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600" b="1" dirty="0">
              <a:latin typeface="+mn-lt"/>
            </a:endParaRPr>
          </a:p>
          <a:p>
            <a:pPr algn="l"/>
            <a:endParaRPr lang="ru-RU" sz="600" dirty="0">
              <a:latin typeface="+mn-lt"/>
            </a:endParaRPr>
          </a:p>
          <a:p>
            <a:pPr algn="l"/>
            <a:endParaRPr lang="ru-RU" sz="600" dirty="0">
              <a:latin typeface="+mn-lt"/>
            </a:endParaRPr>
          </a:p>
          <a:p>
            <a:pPr algn="l"/>
            <a:endParaRPr lang="ru-RU" sz="600" dirty="0">
              <a:latin typeface="+mn-lt"/>
            </a:endParaRPr>
          </a:p>
          <a:p>
            <a:pPr algn="l"/>
            <a:endParaRPr lang="ru-RU" sz="600" dirty="0">
              <a:latin typeface="+mn-lt"/>
            </a:endParaRPr>
          </a:p>
          <a:p>
            <a:pPr algn="l"/>
            <a:endParaRPr lang="ru-RU" sz="600" dirty="0">
              <a:latin typeface="+mn-lt"/>
            </a:endParaRPr>
          </a:p>
          <a:p>
            <a:pPr algn="l"/>
            <a:endParaRPr lang="ru-RU" sz="600" u="sng" dirty="0">
              <a:latin typeface="+mn-lt"/>
            </a:endParaRPr>
          </a:p>
          <a:p>
            <a:pPr algn="l"/>
            <a:endParaRPr lang="ru-RU" sz="600" b="1" dirty="0">
              <a:latin typeface="+mn-lt"/>
            </a:endParaRPr>
          </a:p>
          <a:p>
            <a:pPr algn="l"/>
            <a:endParaRPr lang="ru-RU" sz="600" u="sng" dirty="0"/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6497269" y="1484784"/>
            <a:ext cx="2505964" cy="5472608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800" b="1" dirty="0">
                <a:latin typeface="+mn-lt"/>
              </a:rPr>
              <a:t>ВСТАВЬТЕ КАРТУ </a:t>
            </a:r>
          </a:p>
          <a:p>
            <a:pPr algn="l"/>
            <a:r>
              <a:rPr lang="ru-RU" sz="800" b="1" dirty="0">
                <a:latin typeface="+mn-lt"/>
              </a:rPr>
              <a:t>ВВЕДИТЕ ПИН-КОД</a:t>
            </a:r>
          </a:p>
          <a:p>
            <a:pPr algn="l"/>
            <a:endParaRPr lang="ru-RU" sz="700" b="1" dirty="0">
              <a:latin typeface="+mn-lt"/>
            </a:endParaRPr>
          </a:p>
          <a:p>
            <a:pPr algn="l"/>
            <a:r>
              <a:rPr lang="ru-RU" sz="800" u="sng" dirty="0">
                <a:latin typeface="+mn-lt"/>
              </a:rPr>
              <a:t>ВЫБЕРИТЕ</a:t>
            </a:r>
          </a:p>
          <a:p>
            <a:pPr algn="l"/>
            <a:r>
              <a:rPr lang="ru-RU" sz="800" b="1" dirty="0">
                <a:latin typeface="+mn-lt"/>
              </a:rPr>
              <a:t>ПЕРЕВОДЫ И ПЛАТЕЖИ</a:t>
            </a:r>
            <a:br>
              <a:rPr lang="ru-RU" sz="800" dirty="0">
                <a:latin typeface="+mn-lt"/>
              </a:rPr>
            </a:br>
            <a:endParaRPr lang="ru-RU" sz="800" u="sng" dirty="0">
              <a:latin typeface="+mn-lt"/>
            </a:endParaRPr>
          </a:p>
          <a:p>
            <a:pPr algn="l"/>
            <a:r>
              <a:rPr lang="ru-RU" sz="800" u="sng" dirty="0">
                <a:latin typeface="+mn-lt"/>
              </a:rPr>
              <a:t>В СТРОКЕ ПОИСКА ВВЕДИТЕ </a:t>
            </a:r>
            <a:br>
              <a:rPr lang="ru-RU" sz="800" dirty="0">
                <a:latin typeface="+mn-lt"/>
              </a:rPr>
            </a:br>
            <a:r>
              <a:rPr lang="ru-RU" sz="800" b="1" dirty="0">
                <a:latin typeface="+mn-lt"/>
              </a:rPr>
              <a:t>ИНН ПОЛУЧАТЕЛЯ ПЛАТЕЖА</a:t>
            </a:r>
            <a:br>
              <a:rPr lang="ru-RU" sz="800" dirty="0">
                <a:latin typeface="+mn-lt"/>
              </a:rPr>
            </a:br>
            <a:endParaRPr lang="ru-RU" sz="800" b="1" dirty="0">
              <a:latin typeface="+mn-lt"/>
            </a:endParaRPr>
          </a:p>
          <a:p>
            <a:pPr algn="l"/>
            <a:endParaRPr lang="ru-RU" sz="800" u="sng" dirty="0">
              <a:latin typeface="+mn-lt"/>
            </a:endParaRPr>
          </a:p>
          <a:p>
            <a:pPr algn="l"/>
            <a:r>
              <a:rPr lang="ru-RU" sz="800" u="sng" dirty="0">
                <a:latin typeface="+mn-lt"/>
              </a:rPr>
              <a:t>СЛЕДУЙТЕ УКАЗАНИЯМ СИСТЕМЫ</a:t>
            </a:r>
          </a:p>
          <a:p>
            <a:pPr algn="l"/>
            <a:endParaRPr lang="ru-RU" sz="700" u="sng" dirty="0">
              <a:latin typeface="+mn-lt"/>
            </a:endParaRPr>
          </a:p>
          <a:p>
            <a:pPr algn="l"/>
            <a:endParaRPr lang="ru-RU" sz="800" u="sng" dirty="0">
              <a:latin typeface="+mn-lt"/>
            </a:endParaRPr>
          </a:p>
          <a:p>
            <a:pPr algn="l"/>
            <a:r>
              <a:rPr lang="ru-RU" sz="800" u="sng" dirty="0">
                <a:latin typeface="+mn-lt"/>
              </a:rPr>
              <a:t>ПРОВЕРЬТЕ РЕКВИЗИТЫ  ПЛАТЕЖА </a:t>
            </a:r>
          </a:p>
          <a:p>
            <a:pPr algn="l"/>
            <a:r>
              <a:rPr lang="ru-RU" sz="800" b="1" dirty="0">
                <a:latin typeface="+mn-lt"/>
              </a:rPr>
              <a:t>И НАЖМИТЕ ОПЛАТИТЬ</a:t>
            </a:r>
          </a:p>
          <a:p>
            <a:pPr algn="l"/>
            <a:endParaRPr lang="ru-RU" sz="700" b="1" dirty="0">
              <a:latin typeface="+mn-lt"/>
            </a:endParaRPr>
          </a:p>
          <a:p>
            <a:pPr algn="l"/>
            <a:r>
              <a:rPr lang="ru-RU" sz="800" b="1" dirty="0">
                <a:latin typeface="+mn-lt"/>
              </a:rPr>
              <a:t>ВОЗЬМИТЕ ЧЕКИ ПОДТВЕРЖДАЮЩИЕ ДАННУЮ ОПЕРАЦИЮ</a:t>
            </a:r>
          </a:p>
          <a:p>
            <a:pPr algn="l"/>
            <a:endParaRPr lang="ru-RU" sz="800" b="1" dirty="0">
              <a:latin typeface="+mn-lt"/>
            </a:endParaRPr>
          </a:p>
          <a:p>
            <a:pPr algn="l"/>
            <a:endParaRPr lang="ru-RU" sz="800" b="1" dirty="0">
              <a:latin typeface="+mn-lt"/>
            </a:endParaRPr>
          </a:p>
          <a:p>
            <a:pPr algn="l"/>
            <a:endParaRPr lang="ru-RU" sz="800" b="1" dirty="0">
              <a:latin typeface="+mn-lt"/>
            </a:endParaRPr>
          </a:p>
          <a:p>
            <a:pPr algn="l"/>
            <a:endParaRPr lang="ru-RU" sz="800" b="1" dirty="0">
              <a:latin typeface="+mn-lt"/>
            </a:endParaRPr>
          </a:p>
          <a:p>
            <a:pPr algn="l"/>
            <a:endParaRPr lang="ru-RU" sz="800" b="1" dirty="0">
              <a:latin typeface="+mn-lt"/>
            </a:endParaRPr>
          </a:p>
          <a:p>
            <a:pPr algn="l"/>
            <a:r>
              <a:rPr lang="ru-RU" sz="800" u="sng" dirty="0"/>
              <a:t>ВЫБЕРИТЕ</a:t>
            </a:r>
          </a:p>
          <a:p>
            <a:pPr algn="l"/>
            <a:r>
              <a:rPr lang="ru-RU" sz="800" b="1" dirty="0"/>
              <a:t>ПЛАТЕЖИ</a:t>
            </a:r>
            <a:br>
              <a:rPr lang="ru-RU" sz="800" dirty="0"/>
            </a:br>
            <a:endParaRPr lang="ru-RU" sz="800" u="sng" dirty="0"/>
          </a:p>
          <a:p>
            <a:pPr algn="l"/>
            <a:r>
              <a:rPr lang="ru-RU" sz="800" u="sng" dirty="0"/>
              <a:t>ВЫБЕРИТЕ</a:t>
            </a:r>
          </a:p>
          <a:p>
            <a:pPr algn="l"/>
            <a:r>
              <a:rPr lang="ru-RU" sz="800" b="1" dirty="0"/>
              <a:t>ОПЛАТА ПО ШТРИХ-КОДУ, ПОИСК УСЛУГ</a:t>
            </a:r>
            <a:br>
              <a:rPr lang="ru-RU" sz="800" dirty="0"/>
            </a:br>
            <a:endParaRPr lang="ru-RU" sz="800" u="sng" dirty="0"/>
          </a:p>
          <a:p>
            <a:pPr algn="l"/>
            <a:r>
              <a:rPr lang="ru-RU" sz="800" u="sng" dirty="0"/>
              <a:t>ВЫБЕРИТЕ</a:t>
            </a:r>
          </a:p>
          <a:p>
            <a:pPr algn="l"/>
            <a:r>
              <a:rPr lang="ru-RU" sz="800" b="1" dirty="0"/>
              <a:t>ПОИСК ПО ИНН</a:t>
            </a:r>
            <a:br>
              <a:rPr lang="ru-RU" sz="800" dirty="0"/>
            </a:br>
            <a:endParaRPr lang="ru-RU" sz="800" u="sng" dirty="0"/>
          </a:p>
          <a:p>
            <a:pPr algn="l"/>
            <a:r>
              <a:rPr lang="ru-RU" sz="800" u="sng" dirty="0"/>
              <a:t>ВВЕДИТЕ</a:t>
            </a:r>
            <a:br>
              <a:rPr lang="ru-RU" sz="800" dirty="0"/>
            </a:br>
            <a:r>
              <a:rPr lang="ru-RU" sz="800" b="1" dirty="0"/>
              <a:t>ИНН ПОЛУЧАТЕЛЯ ПЛАТЕЖА</a:t>
            </a:r>
          </a:p>
          <a:p>
            <a:pPr algn="l"/>
            <a:endParaRPr lang="ru-RU" sz="700" b="1" dirty="0">
              <a:latin typeface="+mn-lt"/>
            </a:endParaRPr>
          </a:p>
          <a:p>
            <a:pPr algn="l"/>
            <a:endParaRPr lang="ru-RU" sz="800" u="sng" dirty="0"/>
          </a:p>
          <a:p>
            <a:pPr algn="l"/>
            <a:r>
              <a:rPr lang="ru-RU" sz="800" u="sng" dirty="0"/>
              <a:t>СЛЕДУЙТЕ УКАЗАНИЯМ СИСТЕМЫ</a:t>
            </a:r>
          </a:p>
          <a:p>
            <a:pPr algn="l"/>
            <a:endParaRPr lang="ru-RU" sz="700" b="1" dirty="0">
              <a:latin typeface="+mn-lt"/>
            </a:endParaRPr>
          </a:p>
          <a:p>
            <a:pPr algn="l"/>
            <a:endParaRPr lang="ru-RU" sz="700" b="1" dirty="0">
              <a:latin typeface="+mn-lt"/>
            </a:endParaRPr>
          </a:p>
          <a:p>
            <a:pPr algn="l"/>
            <a:r>
              <a:rPr lang="ru-RU" sz="800" u="sng" dirty="0"/>
              <a:t>ПРОВЕРЬТЕ РЕКВИЗИТЫ  ПЛАТЕЖА </a:t>
            </a:r>
          </a:p>
          <a:p>
            <a:pPr algn="l"/>
            <a:r>
              <a:rPr lang="ru-RU" sz="800" b="1" dirty="0"/>
              <a:t>И НАЖМИТЕ ОПЛАТИТЬ</a:t>
            </a:r>
          </a:p>
          <a:p>
            <a:pPr algn="l"/>
            <a:endParaRPr lang="ru-RU" sz="800" b="1" dirty="0">
              <a:latin typeface="+mn-lt"/>
            </a:endParaRPr>
          </a:p>
          <a:p>
            <a:pPr algn="l"/>
            <a:r>
              <a:rPr lang="ru-RU" sz="800" b="1" dirty="0"/>
              <a:t>ВОЗЬМИТЕ ЧЕКИ ПОДТВЕРЖДАЮЩИЕ ДАННУЮ ОПЕРАЦИЮ</a:t>
            </a:r>
          </a:p>
          <a:p>
            <a:pPr algn="l"/>
            <a:endParaRPr lang="ru-RU" sz="1000" b="1" dirty="0">
              <a:latin typeface="+mn-lt"/>
            </a:endParaRPr>
          </a:p>
          <a:p>
            <a:pPr algn="l"/>
            <a:endParaRPr lang="ru-RU" sz="600" b="1" dirty="0">
              <a:latin typeface="+mn-lt"/>
            </a:endParaRPr>
          </a:p>
          <a:p>
            <a:pPr algn="l"/>
            <a:r>
              <a:rPr lang="ru-RU" sz="600" dirty="0">
                <a:latin typeface="+mn-lt"/>
              </a:rPr>
              <a:t>                   </a:t>
            </a:r>
            <a:br>
              <a:rPr lang="ru-RU" sz="600" dirty="0">
                <a:latin typeface="+mn-lt"/>
              </a:rPr>
            </a:br>
            <a:endParaRPr lang="ru-RU" sz="600" b="1" dirty="0">
              <a:latin typeface="+mn-lt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3059832" y="44624"/>
            <a:ext cx="42405" cy="681337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6182805" y="44624"/>
            <a:ext cx="45379" cy="681337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7275041" y="1151166"/>
            <a:ext cx="149743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>
                <a:solidFill>
                  <a:srgbClr val="FF6600"/>
                </a:solidFill>
              </a:rPr>
              <a:t>Оплата с карты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300192" y="620688"/>
            <a:ext cx="298559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b="1" dirty="0">
                <a:solidFill>
                  <a:srgbClr val="006600"/>
                </a:solidFill>
              </a:rPr>
              <a:t>Оплата через устройство самообслуживания Сбербанка.</a:t>
            </a:r>
          </a:p>
        </p:txBody>
      </p:sp>
      <p:pic>
        <p:nvPicPr>
          <p:cNvPr id="69" name="Picture 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7250" y="1484784"/>
            <a:ext cx="1524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0" name="Picture 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7368" y="1836440"/>
            <a:ext cx="1524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" name="Picture 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8937" y="2132856"/>
            <a:ext cx="1524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" name="Picture 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8937" y="2564904"/>
            <a:ext cx="1524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" name="Picture 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8937" y="2916560"/>
            <a:ext cx="1524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4" name="Picture 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7368" y="3212976"/>
            <a:ext cx="1524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6" name="Picture 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7368" y="3996680"/>
            <a:ext cx="1524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7" name="Picture 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4861" y="4293096"/>
            <a:ext cx="1524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8" name="Picture 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3924" y="4644752"/>
            <a:ext cx="1524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9" name="Picture 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3924" y="5004792"/>
            <a:ext cx="1524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0" name="Picture 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3924" y="5373216"/>
            <a:ext cx="1524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" name="Заголовок 1"/>
          <p:cNvSpPr txBox="1">
            <a:spLocks/>
          </p:cNvSpPr>
          <p:nvPr/>
        </p:nvSpPr>
        <p:spPr>
          <a:xfrm>
            <a:off x="6408713" y="58889"/>
            <a:ext cx="2627783" cy="92183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200" b="1" dirty="0">
                <a:solidFill>
                  <a:srgbClr val="006600"/>
                </a:solidFill>
                <a:latin typeface="+mn-lt"/>
              </a:rPr>
              <a:t>ИНСТРУКЦИЯ </a:t>
            </a:r>
            <a:endParaRPr lang="en-US" sz="1200" b="1" dirty="0">
              <a:solidFill>
                <a:srgbClr val="006600"/>
              </a:solidFill>
              <a:latin typeface="+mn-lt"/>
            </a:endParaRPr>
          </a:p>
          <a:p>
            <a:r>
              <a:rPr lang="ru-RU" sz="1050" b="1" dirty="0">
                <a:solidFill>
                  <a:srgbClr val="006600"/>
                </a:solidFill>
                <a:latin typeface="+mn-lt"/>
              </a:rPr>
              <a:t>ПО ОПЛАТЕ С ИСПОЛЬЗОВАНИЕМ ПЛАТЕЖНЫХ СЕРВИСОВ ПАО СБЕРБАНК</a:t>
            </a:r>
            <a:r>
              <a:rPr lang="en-US" sz="1050" b="1" dirty="0">
                <a:solidFill>
                  <a:srgbClr val="006600"/>
                </a:solidFill>
                <a:latin typeface="+mn-lt"/>
              </a:rPr>
              <a:t> </a:t>
            </a:r>
            <a:endParaRPr lang="ru-RU" sz="1050" b="1" dirty="0">
              <a:solidFill>
                <a:srgbClr val="006600"/>
              </a:solidFill>
              <a:latin typeface="+mn-lt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7227525" y="3599438"/>
            <a:ext cx="149743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>
                <a:solidFill>
                  <a:srgbClr val="FF6600"/>
                </a:solidFill>
              </a:rPr>
              <a:t>Оплата наличными</a:t>
            </a:r>
          </a:p>
        </p:txBody>
      </p:sp>
      <p:pic>
        <p:nvPicPr>
          <p:cNvPr id="53" name="Picture 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4413" y="5724872"/>
            <a:ext cx="1524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4" name="Picture 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4861" y="6035605"/>
            <a:ext cx="1524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9653" y="1412776"/>
            <a:ext cx="728851" cy="1754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9" name="Заголовок 1"/>
          <p:cNvSpPr txBox="1">
            <a:spLocks/>
          </p:cNvSpPr>
          <p:nvPr/>
        </p:nvSpPr>
        <p:spPr>
          <a:xfrm>
            <a:off x="2202196" y="2908361"/>
            <a:ext cx="2062965" cy="216330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600" b="1" dirty="0">
              <a:latin typeface="+mn-lt"/>
            </a:endParaRPr>
          </a:p>
          <a:p>
            <a:pPr algn="l"/>
            <a:endParaRPr lang="ru-RU" sz="600" dirty="0">
              <a:latin typeface="+mn-lt"/>
            </a:endParaRPr>
          </a:p>
          <a:p>
            <a:pPr algn="l"/>
            <a:endParaRPr lang="ru-RU" sz="600" dirty="0">
              <a:latin typeface="+mn-lt"/>
            </a:endParaRPr>
          </a:p>
          <a:p>
            <a:pPr algn="l"/>
            <a:endParaRPr lang="ru-RU" sz="600" dirty="0">
              <a:latin typeface="+mn-lt"/>
            </a:endParaRPr>
          </a:p>
          <a:p>
            <a:pPr algn="l"/>
            <a:endParaRPr lang="ru-RU" sz="600" dirty="0">
              <a:latin typeface="+mn-lt"/>
            </a:endParaRPr>
          </a:p>
          <a:p>
            <a:pPr algn="l"/>
            <a:endParaRPr lang="ru-RU" sz="600" dirty="0">
              <a:latin typeface="+mn-lt"/>
            </a:endParaRPr>
          </a:p>
          <a:p>
            <a:pPr algn="l"/>
            <a:endParaRPr lang="ru-RU" sz="600" u="sng" dirty="0">
              <a:latin typeface="+mn-lt"/>
            </a:endParaRPr>
          </a:p>
          <a:p>
            <a:pPr algn="l"/>
            <a:endParaRPr lang="ru-RU" sz="600" b="1" dirty="0">
              <a:latin typeface="+mn-lt"/>
            </a:endParaRPr>
          </a:p>
          <a:p>
            <a:pPr algn="l"/>
            <a:endParaRPr lang="ru-RU" sz="600" u="sng" dirty="0"/>
          </a:p>
        </p:txBody>
      </p:sp>
      <p:sp>
        <p:nvSpPr>
          <p:cNvPr id="30" name="Заголовок 1"/>
          <p:cNvSpPr txBox="1">
            <a:spLocks/>
          </p:cNvSpPr>
          <p:nvPr/>
        </p:nvSpPr>
        <p:spPr>
          <a:xfrm>
            <a:off x="3400925" y="1484784"/>
            <a:ext cx="2505964" cy="5472608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800" b="1" dirty="0">
                <a:latin typeface="+mn-lt"/>
              </a:rPr>
              <a:t>ВСТАВЬТЕ КАРТУ </a:t>
            </a:r>
          </a:p>
          <a:p>
            <a:pPr algn="l"/>
            <a:r>
              <a:rPr lang="ru-RU" sz="800" b="1" dirty="0">
                <a:latin typeface="+mn-lt"/>
              </a:rPr>
              <a:t>ВВЕДИТЕ ПИН-КОД</a:t>
            </a:r>
          </a:p>
          <a:p>
            <a:pPr algn="l"/>
            <a:endParaRPr lang="ru-RU" sz="700" b="1" dirty="0">
              <a:latin typeface="+mn-lt"/>
            </a:endParaRPr>
          </a:p>
          <a:p>
            <a:pPr algn="l"/>
            <a:r>
              <a:rPr lang="ru-RU" sz="800" u="sng" dirty="0">
                <a:latin typeface="+mn-lt"/>
              </a:rPr>
              <a:t>ВЫБЕРИТЕ</a:t>
            </a:r>
          </a:p>
          <a:p>
            <a:pPr algn="l"/>
            <a:r>
              <a:rPr lang="ru-RU" sz="800" b="1" dirty="0">
                <a:latin typeface="+mn-lt"/>
              </a:rPr>
              <a:t>ПЕРЕВОДЫ И ПЛАТЕЖИ</a:t>
            </a:r>
            <a:br>
              <a:rPr lang="ru-RU" sz="800" dirty="0">
                <a:latin typeface="+mn-lt"/>
              </a:rPr>
            </a:br>
            <a:endParaRPr lang="ru-RU" sz="800" u="sng" dirty="0">
              <a:latin typeface="+mn-lt"/>
            </a:endParaRPr>
          </a:p>
          <a:p>
            <a:pPr algn="l"/>
            <a:r>
              <a:rPr lang="ru-RU" sz="800" u="sng" dirty="0">
                <a:latin typeface="+mn-lt"/>
              </a:rPr>
              <a:t>В СТРОКЕ ПОИСКА ВВЕДИТЕ </a:t>
            </a:r>
            <a:br>
              <a:rPr lang="ru-RU" sz="800" dirty="0">
                <a:latin typeface="+mn-lt"/>
              </a:rPr>
            </a:br>
            <a:r>
              <a:rPr lang="ru-RU" sz="800" b="1" dirty="0">
                <a:latin typeface="+mn-lt"/>
              </a:rPr>
              <a:t>ИНН ПОЛУЧАТЕЛЯ ПЛАТЕЖА</a:t>
            </a:r>
            <a:br>
              <a:rPr lang="ru-RU" sz="800" dirty="0">
                <a:latin typeface="+mn-lt"/>
              </a:rPr>
            </a:br>
            <a:endParaRPr lang="ru-RU" sz="800" b="1" dirty="0">
              <a:latin typeface="+mn-lt"/>
            </a:endParaRPr>
          </a:p>
          <a:p>
            <a:pPr algn="l"/>
            <a:endParaRPr lang="ru-RU" sz="800" u="sng" dirty="0">
              <a:latin typeface="+mn-lt"/>
            </a:endParaRPr>
          </a:p>
          <a:p>
            <a:pPr algn="l"/>
            <a:r>
              <a:rPr lang="ru-RU" sz="800" u="sng" dirty="0">
                <a:latin typeface="+mn-lt"/>
              </a:rPr>
              <a:t>СЛЕДУЙТЕ УКАЗАНИЯМ СИСТЕМЫ</a:t>
            </a:r>
          </a:p>
          <a:p>
            <a:pPr algn="l"/>
            <a:endParaRPr lang="ru-RU" sz="700" u="sng" dirty="0">
              <a:latin typeface="+mn-lt"/>
            </a:endParaRPr>
          </a:p>
          <a:p>
            <a:pPr algn="l"/>
            <a:endParaRPr lang="ru-RU" sz="800" u="sng" dirty="0">
              <a:latin typeface="+mn-lt"/>
            </a:endParaRPr>
          </a:p>
          <a:p>
            <a:pPr algn="l"/>
            <a:r>
              <a:rPr lang="ru-RU" sz="800" u="sng" dirty="0">
                <a:latin typeface="+mn-lt"/>
              </a:rPr>
              <a:t>ПРОВЕРЬТЕ РЕКВИЗИТЫ  ПЛАТЕЖА </a:t>
            </a:r>
          </a:p>
          <a:p>
            <a:pPr algn="l"/>
            <a:r>
              <a:rPr lang="ru-RU" sz="800" b="1" dirty="0">
                <a:latin typeface="+mn-lt"/>
              </a:rPr>
              <a:t>И НАЖМИТЕ ОПЛАТИТЬ</a:t>
            </a:r>
          </a:p>
          <a:p>
            <a:pPr algn="l"/>
            <a:endParaRPr lang="ru-RU" sz="700" b="1" dirty="0">
              <a:latin typeface="+mn-lt"/>
            </a:endParaRPr>
          </a:p>
          <a:p>
            <a:pPr algn="l"/>
            <a:r>
              <a:rPr lang="ru-RU" sz="800" b="1" dirty="0">
                <a:latin typeface="+mn-lt"/>
              </a:rPr>
              <a:t>ВОЗЬМИТЕ ЧЕКИ ПОДТВЕРЖДАЮЩИЕ ДАННУЮ ОПЕРАЦИЮ</a:t>
            </a:r>
          </a:p>
          <a:p>
            <a:pPr algn="l"/>
            <a:endParaRPr lang="ru-RU" sz="800" b="1" dirty="0">
              <a:latin typeface="+mn-lt"/>
            </a:endParaRPr>
          </a:p>
          <a:p>
            <a:pPr algn="l"/>
            <a:endParaRPr lang="ru-RU" sz="800" b="1" dirty="0">
              <a:latin typeface="+mn-lt"/>
            </a:endParaRPr>
          </a:p>
          <a:p>
            <a:pPr algn="l"/>
            <a:endParaRPr lang="ru-RU" sz="800" b="1" dirty="0">
              <a:latin typeface="+mn-lt"/>
            </a:endParaRPr>
          </a:p>
          <a:p>
            <a:pPr algn="l"/>
            <a:endParaRPr lang="ru-RU" sz="800" b="1" dirty="0">
              <a:latin typeface="+mn-lt"/>
            </a:endParaRPr>
          </a:p>
          <a:p>
            <a:pPr algn="l"/>
            <a:endParaRPr lang="ru-RU" sz="800" b="1" dirty="0">
              <a:latin typeface="+mn-lt"/>
            </a:endParaRPr>
          </a:p>
          <a:p>
            <a:pPr algn="l"/>
            <a:r>
              <a:rPr lang="ru-RU" sz="800" u="sng" dirty="0"/>
              <a:t>ВЫБЕРИТЕ</a:t>
            </a:r>
          </a:p>
          <a:p>
            <a:pPr algn="l"/>
            <a:r>
              <a:rPr lang="ru-RU" sz="800" b="1" dirty="0"/>
              <a:t>ПЛАТЕЖИ</a:t>
            </a:r>
            <a:br>
              <a:rPr lang="ru-RU" sz="800" dirty="0"/>
            </a:br>
            <a:endParaRPr lang="ru-RU" sz="800" u="sng" dirty="0"/>
          </a:p>
          <a:p>
            <a:pPr algn="l"/>
            <a:r>
              <a:rPr lang="ru-RU" sz="800" u="sng" dirty="0"/>
              <a:t>ВЫБЕРИТЕ</a:t>
            </a:r>
          </a:p>
          <a:p>
            <a:pPr algn="l"/>
            <a:r>
              <a:rPr lang="ru-RU" sz="800" b="1" dirty="0"/>
              <a:t>ОПЛАТА ПО ШТРИХ-КОДУ, ПОИСК УСЛУГ</a:t>
            </a:r>
            <a:br>
              <a:rPr lang="ru-RU" sz="800" dirty="0"/>
            </a:br>
            <a:endParaRPr lang="ru-RU" sz="800" u="sng" dirty="0"/>
          </a:p>
          <a:p>
            <a:pPr algn="l"/>
            <a:r>
              <a:rPr lang="ru-RU" sz="800" u="sng" dirty="0"/>
              <a:t>ВЫБЕРИТЕ</a:t>
            </a:r>
          </a:p>
          <a:p>
            <a:pPr algn="l"/>
            <a:r>
              <a:rPr lang="ru-RU" sz="800" b="1" dirty="0"/>
              <a:t>ПОИСК ПО ИНН</a:t>
            </a:r>
            <a:br>
              <a:rPr lang="ru-RU" sz="800" dirty="0"/>
            </a:br>
            <a:endParaRPr lang="ru-RU" sz="800" u="sng" dirty="0"/>
          </a:p>
          <a:p>
            <a:pPr algn="l"/>
            <a:r>
              <a:rPr lang="ru-RU" sz="800" u="sng" dirty="0"/>
              <a:t>ВВЕДИТЕ</a:t>
            </a:r>
            <a:br>
              <a:rPr lang="ru-RU" sz="800" dirty="0"/>
            </a:br>
            <a:r>
              <a:rPr lang="ru-RU" sz="800" b="1" dirty="0"/>
              <a:t>ИНН ПОЛУЧАТЕЛЯ ПЛАТЕЖА</a:t>
            </a:r>
          </a:p>
          <a:p>
            <a:pPr algn="l"/>
            <a:endParaRPr lang="ru-RU" sz="700" b="1" dirty="0">
              <a:latin typeface="+mn-lt"/>
            </a:endParaRPr>
          </a:p>
          <a:p>
            <a:pPr algn="l"/>
            <a:endParaRPr lang="ru-RU" sz="800" u="sng" dirty="0"/>
          </a:p>
          <a:p>
            <a:pPr algn="l"/>
            <a:r>
              <a:rPr lang="ru-RU" sz="800" u="sng" dirty="0"/>
              <a:t>СЛЕДУЙТЕ УКАЗАНИЯМ СИСТЕМЫ</a:t>
            </a:r>
          </a:p>
          <a:p>
            <a:pPr algn="l"/>
            <a:endParaRPr lang="ru-RU" sz="700" b="1" dirty="0">
              <a:latin typeface="+mn-lt"/>
            </a:endParaRPr>
          </a:p>
          <a:p>
            <a:pPr algn="l"/>
            <a:endParaRPr lang="ru-RU" sz="700" b="1" dirty="0">
              <a:latin typeface="+mn-lt"/>
            </a:endParaRPr>
          </a:p>
          <a:p>
            <a:pPr algn="l"/>
            <a:r>
              <a:rPr lang="ru-RU" sz="800" u="sng" dirty="0"/>
              <a:t>ПРОВЕРЬТЕ РЕКВИЗИТЫ  ПЛАТЕЖА </a:t>
            </a:r>
          </a:p>
          <a:p>
            <a:pPr algn="l"/>
            <a:r>
              <a:rPr lang="ru-RU" sz="800" b="1" dirty="0"/>
              <a:t>И НАЖМИТЕ ОПЛАТИТЬ</a:t>
            </a:r>
          </a:p>
          <a:p>
            <a:pPr algn="l"/>
            <a:endParaRPr lang="ru-RU" sz="800" b="1" dirty="0">
              <a:latin typeface="+mn-lt"/>
            </a:endParaRPr>
          </a:p>
          <a:p>
            <a:pPr algn="l"/>
            <a:r>
              <a:rPr lang="ru-RU" sz="800" b="1" dirty="0"/>
              <a:t>ВОЗЬМИТЕ ЧЕКИ ПОДТВЕРЖДАЮЩИЕ ДАННУЮ ОПЕРАЦИЮ</a:t>
            </a:r>
          </a:p>
          <a:p>
            <a:pPr algn="l"/>
            <a:endParaRPr lang="ru-RU" sz="1000" b="1" dirty="0">
              <a:latin typeface="+mn-lt"/>
            </a:endParaRPr>
          </a:p>
          <a:p>
            <a:pPr algn="l"/>
            <a:endParaRPr lang="ru-RU" sz="600" b="1" dirty="0">
              <a:latin typeface="+mn-lt"/>
            </a:endParaRPr>
          </a:p>
          <a:p>
            <a:pPr algn="l"/>
            <a:r>
              <a:rPr lang="ru-RU" sz="600" dirty="0">
                <a:latin typeface="+mn-lt"/>
              </a:rPr>
              <a:t>                   </a:t>
            </a:r>
            <a:br>
              <a:rPr lang="ru-RU" sz="600" dirty="0">
                <a:latin typeface="+mn-lt"/>
              </a:rPr>
            </a:br>
            <a:endParaRPr lang="ru-RU" sz="600" b="1" dirty="0">
              <a:latin typeface="+mn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178697" y="1151166"/>
            <a:ext cx="149743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>
                <a:solidFill>
                  <a:srgbClr val="FF6600"/>
                </a:solidFill>
              </a:rPr>
              <a:t>Оплата с карты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242593" y="620688"/>
            <a:ext cx="298559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b="1" dirty="0">
                <a:solidFill>
                  <a:srgbClr val="006600"/>
                </a:solidFill>
              </a:rPr>
              <a:t>Оплата через устройство самообслуживания Сбербанка.</a:t>
            </a:r>
          </a:p>
        </p:txBody>
      </p:sp>
      <p:pic>
        <p:nvPicPr>
          <p:cNvPr id="33" name="Picture 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0906" y="1484784"/>
            <a:ext cx="1524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" name="Picture 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1024" y="1836440"/>
            <a:ext cx="1524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" name="Picture 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2593" y="2132856"/>
            <a:ext cx="1524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" name="Picture 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2593" y="2564904"/>
            <a:ext cx="1524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" name="Picture 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2593" y="2916560"/>
            <a:ext cx="1524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" name="Picture 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1024" y="3212976"/>
            <a:ext cx="1524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" name="Picture 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1024" y="3996680"/>
            <a:ext cx="1524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" name="Picture 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8517" y="4293096"/>
            <a:ext cx="1524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" name="Picture 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7580" y="4644752"/>
            <a:ext cx="1524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" name="Picture 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7580" y="5004792"/>
            <a:ext cx="1524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" name="Picture 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7580" y="5373216"/>
            <a:ext cx="1524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" name="Заголовок 1"/>
          <p:cNvSpPr txBox="1">
            <a:spLocks/>
          </p:cNvSpPr>
          <p:nvPr/>
        </p:nvSpPr>
        <p:spPr>
          <a:xfrm>
            <a:off x="3351114" y="44624"/>
            <a:ext cx="2627783" cy="92183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200" b="1" dirty="0">
                <a:solidFill>
                  <a:srgbClr val="006600"/>
                </a:solidFill>
                <a:latin typeface="+mn-lt"/>
              </a:rPr>
              <a:t>ИНСТРУКЦИЯ </a:t>
            </a:r>
            <a:endParaRPr lang="en-US" sz="1200" b="1" dirty="0">
              <a:solidFill>
                <a:srgbClr val="006600"/>
              </a:solidFill>
              <a:latin typeface="+mn-lt"/>
            </a:endParaRPr>
          </a:p>
          <a:p>
            <a:r>
              <a:rPr lang="ru-RU" sz="1050" b="1" dirty="0">
                <a:solidFill>
                  <a:srgbClr val="006600"/>
                </a:solidFill>
                <a:latin typeface="+mn-lt"/>
              </a:rPr>
              <a:t>ПО ОПЛАТЕ С ИСПОЛЬЗОВАНИЕМ ПЛАТЕЖНЫХ СЕРВИСОВ ПАО СБЕРБАНК</a:t>
            </a:r>
            <a:r>
              <a:rPr lang="en-US" sz="1050" b="1" dirty="0">
                <a:solidFill>
                  <a:srgbClr val="006600"/>
                </a:solidFill>
                <a:latin typeface="+mn-lt"/>
              </a:rPr>
              <a:t> </a:t>
            </a:r>
            <a:endParaRPr lang="ru-RU" sz="1050" b="1" dirty="0">
              <a:solidFill>
                <a:srgbClr val="006600"/>
              </a:solidFill>
              <a:latin typeface="+mn-lt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131181" y="3599438"/>
            <a:ext cx="149743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>
                <a:solidFill>
                  <a:srgbClr val="FF6600"/>
                </a:solidFill>
              </a:rPr>
              <a:t>Оплата наличными</a:t>
            </a:r>
          </a:p>
        </p:txBody>
      </p:sp>
      <p:pic>
        <p:nvPicPr>
          <p:cNvPr id="49" name="Picture 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8069" y="5724872"/>
            <a:ext cx="1524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" name="Picture 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8517" y="6035605"/>
            <a:ext cx="1524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3309" y="1412776"/>
            <a:ext cx="728851" cy="1754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6" name="Заголовок 1"/>
          <p:cNvSpPr txBox="1">
            <a:spLocks/>
          </p:cNvSpPr>
          <p:nvPr/>
        </p:nvSpPr>
        <p:spPr>
          <a:xfrm>
            <a:off x="-900608" y="2908361"/>
            <a:ext cx="2062965" cy="216330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600" b="1" dirty="0">
              <a:latin typeface="+mn-lt"/>
            </a:endParaRPr>
          </a:p>
          <a:p>
            <a:pPr algn="l"/>
            <a:endParaRPr lang="ru-RU" sz="600" dirty="0">
              <a:latin typeface="+mn-lt"/>
            </a:endParaRPr>
          </a:p>
          <a:p>
            <a:pPr algn="l"/>
            <a:endParaRPr lang="ru-RU" sz="600" dirty="0">
              <a:latin typeface="+mn-lt"/>
            </a:endParaRPr>
          </a:p>
          <a:p>
            <a:pPr algn="l"/>
            <a:endParaRPr lang="ru-RU" sz="600" dirty="0">
              <a:latin typeface="+mn-lt"/>
            </a:endParaRPr>
          </a:p>
          <a:p>
            <a:pPr algn="l"/>
            <a:endParaRPr lang="ru-RU" sz="600" dirty="0">
              <a:latin typeface="+mn-lt"/>
            </a:endParaRPr>
          </a:p>
          <a:p>
            <a:pPr algn="l"/>
            <a:endParaRPr lang="ru-RU" sz="600" dirty="0">
              <a:latin typeface="+mn-lt"/>
            </a:endParaRPr>
          </a:p>
          <a:p>
            <a:pPr algn="l"/>
            <a:endParaRPr lang="ru-RU" sz="600" u="sng" dirty="0">
              <a:latin typeface="+mn-lt"/>
            </a:endParaRPr>
          </a:p>
          <a:p>
            <a:pPr algn="l"/>
            <a:endParaRPr lang="ru-RU" sz="600" b="1" dirty="0">
              <a:latin typeface="+mn-lt"/>
            </a:endParaRPr>
          </a:p>
          <a:p>
            <a:pPr algn="l"/>
            <a:endParaRPr lang="ru-RU" sz="600" u="sng" dirty="0"/>
          </a:p>
        </p:txBody>
      </p:sp>
      <p:sp>
        <p:nvSpPr>
          <p:cNvPr id="57" name="Заголовок 1"/>
          <p:cNvSpPr txBox="1">
            <a:spLocks/>
          </p:cNvSpPr>
          <p:nvPr/>
        </p:nvSpPr>
        <p:spPr>
          <a:xfrm>
            <a:off x="298121" y="1484784"/>
            <a:ext cx="2505964" cy="5472608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800" b="1" dirty="0">
                <a:latin typeface="+mn-lt"/>
              </a:rPr>
              <a:t>ВСТАВЬТЕ КАРТУ </a:t>
            </a:r>
          </a:p>
          <a:p>
            <a:pPr algn="l"/>
            <a:r>
              <a:rPr lang="ru-RU" sz="800" b="1" dirty="0">
                <a:latin typeface="+mn-lt"/>
              </a:rPr>
              <a:t>ВВЕДИТЕ ПИН-КОД</a:t>
            </a:r>
          </a:p>
          <a:p>
            <a:pPr algn="l"/>
            <a:endParaRPr lang="ru-RU" sz="700" b="1" dirty="0">
              <a:latin typeface="+mn-lt"/>
            </a:endParaRPr>
          </a:p>
          <a:p>
            <a:pPr algn="l"/>
            <a:r>
              <a:rPr lang="ru-RU" sz="800" u="sng" dirty="0">
                <a:latin typeface="+mn-lt"/>
              </a:rPr>
              <a:t>ВЫБЕРИТЕ</a:t>
            </a:r>
          </a:p>
          <a:p>
            <a:pPr algn="l"/>
            <a:r>
              <a:rPr lang="ru-RU" sz="800" b="1" dirty="0">
                <a:latin typeface="+mn-lt"/>
              </a:rPr>
              <a:t>ПЕРЕВОДЫ И ПЛАТЕЖИ</a:t>
            </a:r>
            <a:br>
              <a:rPr lang="ru-RU" sz="800" dirty="0">
                <a:latin typeface="+mn-lt"/>
              </a:rPr>
            </a:br>
            <a:endParaRPr lang="ru-RU" sz="800" u="sng" dirty="0">
              <a:latin typeface="+mn-lt"/>
            </a:endParaRPr>
          </a:p>
          <a:p>
            <a:pPr algn="l"/>
            <a:r>
              <a:rPr lang="ru-RU" sz="800" u="sng" dirty="0">
                <a:latin typeface="+mn-lt"/>
              </a:rPr>
              <a:t>В СТРОКЕ ПОИСКА ВВЕДИТЕ </a:t>
            </a:r>
            <a:br>
              <a:rPr lang="ru-RU" sz="800" dirty="0">
                <a:latin typeface="+mn-lt"/>
              </a:rPr>
            </a:br>
            <a:r>
              <a:rPr lang="ru-RU" sz="800" b="1" dirty="0">
                <a:latin typeface="+mn-lt"/>
              </a:rPr>
              <a:t>ИНН ПОЛУЧАТЕЛЯ ПЛАТЕЖА</a:t>
            </a:r>
            <a:br>
              <a:rPr lang="ru-RU" sz="800" dirty="0">
                <a:latin typeface="+mn-lt"/>
              </a:rPr>
            </a:br>
            <a:endParaRPr lang="ru-RU" sz="800" b="1" dirty="0">
              <a:latin typeface="+mn-lt"/>
            </a:endParaRPr>
          </a:p>
          <a:p>
            <a:pPr algn="l"/>
            <a:endParaRPr lang="ru-RU" sz="800" u="sng" dirty="0">
              <a:latin typeface="+mn-lt"/>
            </a:endParaRPr>
          </a:p>
          <a:p>
            <a:pPr algn="l"/>
            <a:r>
              <a:rPr lang="ru-RU" sz="800" u="sng" dirty="0">
                <a:latin typeface="+mn-lt"/>
              </a:rPr>
              <a:t>СЛЕДУЙТЕ УКАЗАНИЯМ СИСТЕМЫ</a:t>
            </a:r>
          </a:p>
          <a:p>
            <a:pPr algn="l"/>
            <a:endParaRPr lang="ru-RU" sz="700" u="sng" dirty="0">
              <a:latin typeface="+mn-lt"/>
            </a:endParaRPr>
          </a:p>
          <a:p>
            <a:pPr algn="l"/>
            <a:endParaRPr lang="ru-RU" sz="800" u="sng" dirty="0">
              <a:latin typeface="+mn-lt"/>
            </a:endParaRPr>
          </a:p>
          <a:p>
            <a:pPr algn="l"/>
            <a:r>
              <a:rPr lang="ru-RU" sz="800" u="sng" dirty="0">
                <a:latin typeface="+mn-lt"/>
              </a:rPr>
              <a:t>ПРОВЕРЬТЕ РЕКВИЗИТЫ  ПЛАТЕЖА </a:t>
            </a:r>
          </a:p>
          <a:p>
            <a:pPr algn="l"/>
            <a:r>
              <a:rPr lang="ru-RU" sz="800" b="1" dirty="0">
                <a:latin typeface="+mn-lt"/>
              </a:rPr>
              <a:t>И НАЖМИТЕ ОПЛАТИТЬ</a:t>
            </a:r>
          </a:p>
          <a:p>
            <a:pPr algn="l"/>
            <a:endParaRPr lang="ru-RU" sz="700" b="1" dirty="0">
              <a:latin typeface="+mn-lt"/>
            </a:endParaRPr>
          </a:p>
          <a:p>
            <a:pPr algn="l"/>
            <a:r>
              <a:rPr lang="ru-RU" sz="800" b="1" dirty="0">
                <a:latin typeface="+mn-lt"/>
              </a:rPr>
              <a:t>ВОЗЬМИТЕ ЧЕКИ ПОДТВЕРЖДАЮЩИЕ ДАННУЮ ОПЕРАЦИЮ</a:t>
            </a:r>
          </a:p>
          <a:p>
            <a:pPr algn="l"/>
            <a:endParaRPr lang="ru-RU" sz="800" b="1" dirty="0">
              <a:latin typeface="+mn-lt"/>
            </a:endParaRPr>
          </a:p>
          <a:p>
            <a:pPr algn="l"/>
            <a:endParaRPr lang="ru-RU" sz="800" b="1" dirty="0">
              <a:latin typeface="+mn-lt"/>
            </a:endParaRPr>
          </a:p>
          <a:p>
            <a:pPr algn="l"/>
            <a:endParaRPr lang="ru-RU" sz="800" b="1" dirty="0">
              <a:latin typeface="+mn-lt"/>
            </a:endParaRPr>
          </a:p>
          <a:p>
            <a:pPr algn="l"/>
            <a:endParaRPr lang="ru-RU" sz="800" b="1" dirty="0">
              <a:latin typeface="+mn-lt"/>
            </a:endParaRPr>
          </a:p>
          <a:p>
            <a:pPr algn="l"/>
            <a:endParaRPr lang="ru-RU" sz="800" b="1" dirty="0">
              <a:latin typeface="+mn-lt"/>
            </a:endParaRPr>
          </a:p>
          <a:p>
            <a:pPr algn="l"/>
            <a:r>
              <a:rPr lang="ru-RU" sz="800" u="sng" dirty="0"/>
              <a:t>ВЫБЕРИТЕ</a:t>
            </a:r>
          </a:p>
          <a:p>
            <a:pPr algn="l"/>
            <a:r>
              <a:rPr lang="ru-RU" sz="800" b="1" dirty="0"/>
              <a:t>ПЛАТЕЖИ</a:t>
            </a:r>
            <a:br>
              <a:rPr lang="ru-RU" sz="800" dirty="0"/>
            </a:br>
            <a:endParaRPr lang="ru-RU" sz="800" u="sng" dirty="0"/>
          </a:p>
          <a:p>
            <a:pPr algn="l"/>
            <a:r>
              <a:rPr lang="ru-RU" sz="800" u="sng" dirty="0"/>
              <a:t>ВЫБЕРИТЕ</a:t>
            </a:r>
          </a:p>
          <a:p>
            <a:pPr algn="l"/>
            <a:r>
              <a:rPr lang="ru-RU" sz="800" b="1" dirty="0"/>
              <a:t>ОПЛАТА ПО ШТРИХ-КОДУ, ПОИСК УСЛУГ</a:t>
            </a:r>
            <a:br>
              <a:rPr lang="ru-RU" sz="800" dirty="0"/>
            </a:br>
            <a:endParaRPr lang="ru-RU" sz="800" u="sng" dirty="0"/>
          </a:p>
          <a:p>
            <a:pPr algn="l"/>
            <a:r>
              <a:rPr lang="ru-RU" sz="800" u="sng" dirty="0"/>
              <a:t>ВЫБЕРИТЕ</a:t>
            </a:r>
          </a:p>
          <a:p>
            <a:pPr algn="l"/>
            <a:r>
              <a:rPr lang="ru-RU" sz="800" b="1" dirty="0"/>
              <a:t>ПОИСК ПО ИНН</a:t>
            </a:r>
            <a:br>
              <a:rPr lang="ru-RU" sz="800" dirty="0"/>
            </a:br>
            <a:endParaRPr lang="ru-RU" sz="800" u="sng" dirty="0"/>
          </a:p>
          <a:p>
            <a:pPr algn="l"/>
            <a:r>
              <a:rPr lang="ru-RU" sz="800" u="sng" dirty="0"/>
              <a:t>ВВЕДИТЕ</a:t>
            </a:r>
            <a:br>
              <a:rPr lang="ru-RU" sz="800" dirty="0"/>
            </a:br>
            <a:r>
              <a:rPr lang="ru-RU" sz="800" b="1" dirty="0"/>
              <a:t>ИНН ПОЛУЧАТЕЛЯ ПЛАТЕЖА</a:t>
            </a:r>
          </a:p>
          <a:p>
            <a:pPr algn="l"/>
            <a:endParaRPr lang="ru-RU" sz="700" b="1" dirty="0">
              <a:latin typeface="+mn-lt"/>
            </a:endParaRPr>
          </a:p>
          <a:p>
            <a:pPr algn="l"/>
            <a:endParaRPr lang="ru-RU" sz="800" u="sng" dirty="0"/>
          </a:p>
          <a:p>
            <a:pPr algn="l"/>
            <a:r>
              <a:rPr lang="ru-RU" sz="800" u="sng" dirty="0"/>
              <a:t>СЛЕДУЙТЕ УКАЗАНИЯМ СИСТЕМЫ</a:t>
            </a:r>
          </a:p>
          <a:p>
            <a:pPr algn="l"/>
            <a:endParaRPr lang="ru-RU" sz="700" b="1" dirty="0">
              <a:latin typeface="+mn-lt"/>
            </a:endParaRPr>
          </a:p>
          <a:p>
            <a:pPr algn="l"/>
            <a:endParaRPr lang="ru-RU" sz="700" b="1" dirty="0">
              <a:latin typeface="+mn-lt"/>
            </a:endParaRPr>
          </a:p>
          <a:p>
            <a:pPr algn="l"/>
            <a:r>
              <a:rPr lang="ru-RU" sz="800" u="sng" dirty="0"/>
              <a:t>ПРОВЕРЬТЕ РЕКВИЗИТЫ  ПЛАТЕЖА </a:t>
            </a:r>
          </a:p>
          <a:p>
            <a:pPr algn="l"/>
            <a:r>
              <a:rPr lang="ru-RU" sz="800" b="1" dirty="0"/>
              <a:t>И НАЖМИТЕ ОПЛАТИТЬ</a:t>
            </a:r>
          </a:p>
          <a:p>
            <a:pPr algn="l"/>
            <a:endParaRPr lang="ru-RU" sz="800" b="1" dirty="0">
              <a:latin typeface="+mn-lt"/>
            </a:endParaRPr>
          </a:p>
          <a:p>
            <a:pPr algn="l"/>
            <a:r>
              <a:rPr lang="ru-RU" sz="800" b="1" dirty="0"/>
              <a:t>ВОЗЬМИТЕ ЧЕКИ ПОДТВЕРЖДАЮЩИЕ ДАННУЮ ОПЕРАЦИЮ</a:t>
            </a:r>
          </a:p>
          <a:p>
            <a:pPr algn="l"/>
            <a:endParaRPr lang="ru-RU" sz="1000" b="1" dirty="0">
              <a:latin typeface="+mn-lt"/>
            </a:endParaRPr>
          </a:p>
          <a:p>
            <a:pPr algn="l"/>
            <a:endParaRPr lang="ru-RU" sz="600" b="1" dirty="0">
              <a:latin typeface="+mn-lt"/>
            </a:endParaRPr>
          </a:p>
          <a:p>
            <a:pPr algn="l"/>
            <a:r>
              <a:rPr lang="ru-RU" sz="600" dirty="0">
                <a:latin typeface="+mn-lt"/>
              </a:rPr>
              <a:t>                   </a:t>
            </a:r>
            <a:br>
              <a:rPr lang="ru-RU" sz="600" dirty="0">
                <a:latin typeface="+mn-lt"/>
              </a:rPr>
            </a:br>
            <a:endParaRPr lang="ru-RU" sz="600" b="1" dirty="0">
              <a:latin typeface="+mn-lt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075893" y="1151166"/>
            <a:ext cx="149743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>
                <a:solidFill>
                  <a:srgbClr val="FF6600"/>
                </a:solidFill>
              </a:rPr>
              <a:t>Оплата с карты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139789" y="620688"/>
            <a:ext cx="298559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b="1" dirty="0">
                <a:solidFill>
                  <a:srgbClr val="006600"/>
                </a:solidFill>
              </a:rPr>
              <a:t>Оплата через устройство самообслуживания Сбербанка.</a:t>
            </a:r>
          </a:p>
        </p:txBody>
      </p:sp>
      <p:pic>
        <p:nvPicPr>
          <p:cNvPr id="60" name="Picture 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102" y="1484784"/>
            <a:ext cx="1524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" name="Picture 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220" y="1836440"/>
            <a:ext cx="1524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" name="Picture 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789" y="2132856"/>
            <a:ext cx="1524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3" name="Picture 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789" y="2564904"/>
            <a:ext cx="1524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" name="Picture 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789" y="2916560"/>
            <a:ext cx="1524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5" name="Picture 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220" y="3212976"/>
            <a:ext cx="1524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6" name="Picture 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220" y="3996680"/>
            <a:ext cx="1524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7" name="Picture 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713" y="4293096"/>
            <a:ext cx="1524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8" name="Picture 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776" y="4644752"/>
            <a:ext cx="1524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5" name="Picture 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776" y="5004792"/>
            <a:ext cx="1524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" name="Picture 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776" y="5373216"/>
            <a:ext cx="1524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" name="Заголовок 1"/>
          <p:cNvSpPr txBox="1">
            <a:spLocks/>
          </p:cNvSpPr>
          <p:nvPr/>
        </p:nvSpPr>
        <p:spPr>
          <a:xfrm>
            <a:off x="248310" y="44624"/>
            <a:ext cx="2627783" cy="92183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200" b="1" dirty="0">
                <a:solidFill>
                  <a:srgbClr val="006600"/>
                </a:solidFill>
                <a:latin typeface="+mn-lt"/>
              </a:rPr>
              <a:t>ИНСТРУКЦИЯ </a:t>
            </a:r>
            <a:endParaRPr lang="en-US" sz="1200" b="1" dirty="0">
              <a:solidFill>
                <a:srgbClr val="006600"/>
              </a:solidFill>
              <a:latin typeface="+mn-lt"/>
            </a:endParaRPr>
          </a:p>
          <a:p>
            <a:r>
              <a:rPr lang="ru-RU" sz="1050" b="1" dirty="0">
                <a:solidFill>
                  <a:srgbClr val="006600"/>
                </a:solidFill>
                <a:latin typeface="+mn-lt"/>
              </a:rPr>
              <a:t>ПО ОПЛАТЕ С ИСПОЛЬЗОВАНИЕМ ПЛАТЕЖНЫХ СЕРВИСОВ ПАО СБЕРБАНК</a:t>
            </a:r>
            <a:r>
              <a:rPr lang="en-US" sz="1050" b="1" dirty="0">
                <a:solidFill>
                  <a:srgbClr val="006600"/>
                </a:solidFill>
                <a:latin typeface="+mn-lt"/>
              </a:rPr>
              <a:t> </a:t>
            </a:r>
            <a:endParaRPr lang="ru-RU" sz="1050" b="1" dirty="0">
              <a:solidFill>
                <a:srgbClr val="006600"/>
              </a:solidFill>
              <a:latin typeface="+mn-lt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1028377" y="3599438"/>
            <a:ext cx="149743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>
                <a:solidFill>
                  <a:srgbClr val="FF6600"/>
                </a:solidFill>
              </a:rPr>
              <a:t>Оплата наличными</a:t>
            </a:r>
          </a:p>
        </p:txBody>
      </p:sp>
      <p:pic>
        <p:nvPicPr>
          <p:cNvPr id="84" name="Picture 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265" y="5724872"/>
            <a:ext cx="1524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5" name="Picture 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713" y="6035605"/>
            <a:ext cx="1524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0505" y="1412776"/>
            <a:ext cx="728851" cy="1754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8952144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2783</TotalTime>
  <Words>489</Words>
  <Application>Microsoft Office PowerPoint</Application>
  <PresentationFormat>Экран (4:3)</PresentationFormat>
  <Paragraphs>174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5" baseType="lpstr">
      <vt:lpstr>Arial</vt:lpstr>
      <vt:lpstr>Calibri</vt:lpstr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 ЛИЧНОМ КАБИНЕТЕ СБЕРБАНК ОНЛАЙН  НАЖМИТЕ ПЕРЕВОДЫ И ПЛАТЕЖИ  ВЫБЕРИТЕ ЖКХ И ДОМАШНИЙ ТЕЛЕФОН  ВЫБЕРИТЕ КВАРТПЛАТА  ВЫБЕРИТЕ КАССА РКЦ  ВЫБЕРИТЕ КАССА РКЦ В СООТВЕТСТВИИ С ГОРОДОМ ОПЛАТЫ  ВЫБЕРИТЕ (КАРТУ СПИСАНИЯ) ОПЛАТА С…  ВВЕДИТЕ                                              И НАЖМИТЕ  ЛИЦЕВОЙ СЧЁТ                                  ПРОДОЛЖИТЬ</dc:title>
  <dc:creator>Одинцова Ангелина Васильевна</dc:creator>
  <cp:lastModifiedBy>Татьяна</cp:lastModifiedBy>
  <cp:revision>59</cp:revision>
  <cp:lastPrinted>2018-07-04T12:05:12Z</cp:lastPrinted>
  <dcterms:created xsi:type="dcterms:W3CDTF">2016-02-19T11:19:41Z</dcterms:created>
  <dcterms:modified xsi:type="dcterms:W3CDTF">2018-08-07T10:15:16Z</dcterms:modified>
</cp:coreProperties>
</file>